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4"/>
  </p:notesMasterIdLst>
  <p:handoutMasterIdLst>
    <p:handoutMasterId r:id="rId65"/>
  </p:handoutMasterIdLst>
  <p:sldIdLst>
    <p:sldId id="451" r:id="rId2"/>
    <p:sldId id="455" r:id="rId3"/>
    <p:sldId id="465" r:id="rId4"/>
    <p:sldId id="458" r:id="rId5"/>
    <p:sldId id="320" r:id="rId6"/>
    <p:sldId id="394" r:id="rId7"/>
    <p:sldId id="473" r:id="rId8"/>
    <p:sldId id="535" r:id="rId9"/>
    <p:sldId id="399" r:id="rId10"/>
    <p:sldId id="463" r:id="rId11"/>
    <p:sldId id="499" r:id="rId12"/>
    <p:sldId id="534" r:id="rId13"/>
    <p:sldId id="474" r:id="rId14"/>
    <p:sldId id="436" r:id="rId15"/>
    <p:sldId id="459" r:id="rId16"/>
    <p:sldId id="464" r:id="rId17"/>
    <p:sldId id="500" r:id="rId18"/>
    <p:sldId id="501" r:id="rId19"/>
    <p:sldId id="502" r:id="rId20"/>
    <p:sldId id="505" r:id="rId21"/>
    <p:sldId id="530" r:id="rId22"/>
    <p:sldId id="531" r:id="rId23"/>
    <p:sldId id="532" r:id="rId24"/>
    <p:sldId id="476" r:id="rId25"/>
    <p:sldId id="533" r:id="rId26"/>
    <p:sldId id="477" r:id="rId27"/>
    <p:sldId id="478" r:id="rId28"/>
    <p:sldId id="479" r:id="rId29"/>
    <p:sldId id="480" r:id="rId30"/>
    <p:sldId id="481" r:id="rId31"/>
    <p:sldId id="483" r:id="rId32"/>
    <p:sldId id="484" r:id="rId33"/>
    <p:sldId id="487" r:id="rId34"/>
    <p:sldId id="485" r:id="rId35"/>
    <p:sldId id="486" r:id="rId36"/>
    <p:sldId id="488" r:id="rId37"/>
    <p:sldId id="489" r:id="rId38"/>
    <p:sldId id="490" r:id="rId39"/>
    <p:sldId id="491" r:id="rId40"/>
    <p:sldId id="492" r:id="rId41"/>
    <p:sldId id="493" r:id="rId42"/>
    <p:sldId id="494" r:id="rId43"/>
    <p:sldId id="495" r:id="rId44"/>
    <p:sldId id="496" r:id="rId45"/>
    <p:sldId id="497" r:id="rId46"/>
    <p:sldId id="509" r:id="rId47"/>
    <p:sldId id="511" r:id="rId48"/>
    <p:sldId id="512" r:id="rId49"/>
    <p:sldId id="510" r:id="rId50"/>
    <p:sldId id="522" r:id="rId51"/>
    <p:sldId id="514" r:id="rId52"/>
    <p:sldId id="517" r:id="rId53"/>
    <p:sldId id="518" r:id="rId54"/>
    <p:sldId id="519" r:id="rId55"/>
    <p:sldId id="506" r:id="rId56"/>
    <p:sldId id="508" r:id="rId57"/>
    <p:sldId id="520" r:id="rId58"/>
    <p:sldId id="521" r:id="rId59"/>
    <p:sldId id="523" r:id="rId60"/>
    <p:sldId id="525" r:id="rId61"/>
    <p:sldId id="526" r:id="rId62"/>
    <p:sldId id="310" r:id="rId63"/>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uderc, Carmela (OS/ONC)" initials="CC(" lastIdx="1" clrIdx="0">
    <p:extLst>
      <p:ext uri="{19B8F6BF-5375-455C-9EA6-DF929625EA0E}">
        <p15:presenceInfo xmlns:p15="http://schemas.microsoft.com/office/powerpoint/2012/main" userId="S::Carmela.Couderc@hhs.gov::fa842780-8d74-4a1a-8ae2-0e2716b3219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9"/>
    <a:srgbClr val="000000"/>
    <a:srgbClr val="BABCBE"/>
    <a:srgbClr val="EC2227"/>
    <a:srgbClr val="3D3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013"/>
    <p:restoredTop sz="94663"/>
  </p:normalViewPr>
  <p:slideViewPr>
    <p:cSldViewPr snapToGrid="0" snapToObjects="1">
      <p:cViewPr varScale="1">
        <p:scale>
          <a:sx n="147" d="100"/>
          <a:sy n="147" d="100"/>
        </p:scale>
        <p:origin x="216" y="480"/>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9-19T19:57:04.048" idx="1">
    <p:pos x="10" y="10"/>
    <p:text>Suggest removing the repeat of the definition of code (as its on a previous slide)</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A1C933-A3A7-4819-936C-08BC92B92FB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7357D131-690E-4A4C-981C-5576EB4502F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BCE7D1B-E2D6-42EC-A46F-6B8D8AB722EA}" type="datetime1">
              <a:rPr lang="en-US" altLang="en-US"/>
              <a:pPr/>
              <a:t>4/25/23</a:t>
            </a:fld>
            <a:endParaRPr lang="en-US" altLang="en-US"/>
          </a:p>
        </p:txBody>
      </p:sp>
      <p:sp>
        <p:nvSpPr>
          <p:cNvPr id="4" name="Footer Placeholder 3">
            <a:extLst>
              <a:ext uri="{FF2B5EF4-FFF2-40B4-BE49-F238E27FC236}">
                <a16:creationId xmlns:a16="http://schemas.microsoft.com/office/drawing/2014/main" id="{9C1D8EA6-9C86-4F7F-B7C5-070E4D9F8F7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5" name="Slide Number Placeholder 4">
            <a:extLst>
              <a:ext uri="{FF2B5EF4-FFF2-40B4-BE49-F238E27FC236}">
                <a16:creationId xmlns:a16="http://schemas.microsoft.com/office/drawing/2014/main" id="{D9B6D92A-0A5F-4AA1-95B8-1326F4D535D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DEE606E1-2B5C-4ABE-86A7-571D882BB723}"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5.jp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67166A2-FEF6-4EC8-84B3-A76311A6FF5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CE67BC3C-A21A-48F0-A2C9-8D7DD406C7B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60D4D74E-7671-46E5-9A5B-14F31A4C0D2E}" type="datetime1">
              <a:rPr lang="en-US" altLang="en-US"/>
              <a:pPr/>
              <a:t>4/25/23</a:t>
            </a:fld>
            <a:endParaRPr lang="en-US" altLang="en-US"/>
          </a:p>
        </p:txBody>
      </p:sp>
      <p:sp>
        <p:nvSpPr>
          <p:cNvPr id="4" name="Slide Image Placeholder 3">
            <a:extLst>
              <a:ext uri="{FF2B5EF4-FFF2-40B4-BE49-F238E27FC236}">
                <a16:creationId xmlns:a16="http://schemas.microsoft.com/office/drawing/2014/main" id="{E9E93702-94BE-4671-89D2-9C4D526405B7}"/>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28EB7E0D-EC1C-459D-9D11-7E7BC045C40D}"/>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E37DDC7-F62A-471B-8BFE-AA38872463F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a:extLst>
              <a:ext uri="{FF2B5EF4-FFF2-40B4-BE49-F238E27FC236}">
                <a16:creationId xmlns:a16="http://schemas.microsoft.com/office/drawing/2014/main" id="{3680F202-6235-4914-8937-DCBF6EA68FC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CF4A7F80-F256-4EC8-A9CC-1A842C6C5143}"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ヒラギノ角ゴ Pro W3" pitchFamily="-126" charset="-128"/>
        <a:cs typeface="+mn-cs"/>
      </a:defRPr>
    </a:lvl1pPr>
    <a:lvl2pPr marL="4572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2pPr>
    <a:lvl3pPr marL="9144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3pPr>
    <a:lvl4pPr marL="13716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4pPr>
    <a:lvl5pPr marL="18288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5</a:t>
            </a:fld>
            <a:endParaRPr lang="en-CA"/>
          </a:p>
        </p:txBody>
      </p:sp>
    </p:spTree>
    <p:extLst>
      <p:ext uri="{BB962C8B-B14F-4D97-AF65-F5344CB8AC3E}">
        <p14:creationId xmlns:p14="http://schemas.microsoft.com/office/powerpoint/2010/main" val="3460227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6</a:t>
            </a:fld>
            <a:endParaRPr lang="en-CA"/>
          </a:p>
        </p:txBody>
      </p:sp>
    </p:spTree>
    <p:extLst>
      <p:ext uri="{BB962C8B-B14F-4D97-AF65-F5344CB8AC3E}">
        <p14:creationId xmlns:p14="http://schemas.microsoft.com/office/powerpoint/2010/main" val="2991161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7</a:t>
            </a:fld>
            <a:endParaRPr lang="en-CA"/>
          </a:p>
        </p:txBody>
      </p:sp>
    </p:spTree>
    <p:extLst>
      <p:ext uri="{BB962C8B-B14F-4D97-AF65-F5344CB8AC3E}">
        <p14:creationId xmlns:p14="http://schemas.microsoft.com/office/powerpoint/2010/main" val="40349639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DE7049-8656-4A52-909A-CA015733F8B7}"/>
              </a:ext>
            </a:extLst>
          </p:cNvPr>
          <p:cNvSpPr/>
          <p:nvPr/>
        </p:nvSpPr>
        <p:spPr>
          <a:xfrm>
            <a:off x="457200" y="0"/>
            <a:ext cx="5703888" cy="514350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6" name="Picture 7">
            <a:extLst>
              <a:ext uri="{FF2B5EF4-FFF2-40B4-BE49-F238E27FC236}">
                <a16:creationId xmlns:a16="http://schemas.microsoft.com/office/drawing/2014/main" id="{C8AE2DB7-DAEF-4F3E-85D5-E352F4BCAC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7037" y="1440857"/>
            <a:ext cx="1731962"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949C8297-3E7F-4E22-8269-869CEA5AABB8}"/>
              </a:ext>
            </a:extLst>
          </p:cNvPr>
          <p:cNvCxnSpPr/>
          <p:nvPr/>
        </p:nvCxnSpPr>
        <p:spPr>
          <a:xfrm>
            <a:off x="833438" y="874713"/>
            <a:ext cx="0" cy="2125662"/>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ctrTitle"/>
          </p:nvPr>
        </p:nvSpPr>
        <p:spPr>
          <a:xfrm>
            <a:off x="1180870" y="895551"/>
            <a:ext cx="4738447" cy="1151670"/>
          </a:xfrm>
        </p:spPr>
        <p:txBody>
          <a:bodyPr anchor="b">
            <a:noAutofit/>
          </a:bodyPr>
          <a:lstStyle>
            <a:lvl1pPr algn="l">
              <a:defRPr sz="3000" b="1" i="0" spc="120">
                <a:latin typeface="Arial"/>
                <a:cs typeface="Arial"/>
              </a:defRPr>
            </a:lvl1pPr>
          </a:lstStyle>
          <a:p>
            <a:r>
              <a:rPr lang="en-US"/>
              <a:t>Click to edit Master title style</a:t>
            </a:r>
            <a:endParaRPr lang="en-US" dirty="0"/>
          </a:p>
        </p:txBody>
      </p:sp>
      <p:sp>
        <p:nvSpPr>
          <p:cNvPr id="3" name="Subtitle 2"/>
          <p:cNvSpPr>
            <a:spLocks noGrp="1"/>
          </p:cNvSpPr>
          <p:nvPr>
            <p:ph type="subTitle" idx="1"/>
          </p:nvPr>
        </p:nvSpPr>
        <p:spPr>
          <a:xfrm>
            <a:off x="1180870" y="2287197"/>
            <a:ext cx="4668695" cy="877213"/>
          </a:xfrm>
        </p:spPr>
        <p:txBody>
          <a:bodyPr>
            <a:noAutofit/>
          </a:bodyPr>
          <a:lstStyle>
            <a:lvl1pPr marL="0" indent="0" algn="l">
              <a:buNone/>
              <a:defRPr sz="2400">
                <a:solidFill>
                  <a:srgbClr val="EC22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20" name="Text Placeholder 19"/>
          <p:cNvSpPr>
            <a:spLocks noGrp="1"/>
          </p:cNvSpPr>
          <p:nvPr>
            <p:ph type="body" sz="quarter" idx="10"/>
          </p:nvPr>
        </p:nvSpPr>
        <p:spPr>
          <a:xfrm>
            <a:off x="1181100" y="3721208"/>
            <a:ext cx="4026440" cy="412750"/>
          </a:xfrm>
        </p:spPr>
        <p:txBody>
          <a:bodyPr anchor="b">
            <a:noAutofit/>
          </a:bodyPr>
          <a:lstStyle>
            <a:lvl1pPr marL="0" marR="0" indent="0" algn="l" defTabSz="457200" rtl="0" eaLnBrk="1" fontAlgn="auto" latinLnBrk="0" hangingPunct="1">
              <a:lnSpc>
                <a:spcPct val="100000"/>
              </a:lnSpc>
              <a:spcBef>
                <a:spcPts val="0"/>
              </a:spcBef>
              <a:spcAft>
                <a:spcPts val="0"/>
              </a:spcAft>
              <a:buClrTx/>
              <a:buSzTx/>
              <a:buFontTx/>
              <a:buNone/>
              <a:tabLst/>
              <a:defRPr sz="2000"/>
            </a:lvl1pPr>
          </a:lstStyle>
          <a:p>
            <a:pPr lvl="0"/>
            <a:r>
              <a:rPr lang="en-US" noProof="0"/>
              <a:t>Click to edit Master text styles</a:t>
            </a:r>
          </a:p>
        </p:txBody>
      </p:sp>
      <p:sp>
        <p:nvSpPr>
          <p:cNvPr id="8" name="Footer Placeholder 4">
            <a:extLst>
              <a:ext uri="{FF2B5EF4-FFF2-40B4-BE49-F238E27FC236}">
                <a16:creationId xmlns:a16="http://schemas.microsoft.com/office/drawing/2014/main" id="{8E2087E9-637C-4C09-8985-3BAE95EB3A0C}"/>
              </a:ext>
            </a:extLst>
          </p:cNvPr>
          <p:cNvSpPr>
            <a:spLocks noGrp="1"/>
          </p:cNvSpPr>
          <p:nvPr>
            <p:ph type="ftr" sz="quarter" idx="11"/>
          </p:nvPr>
        </p:nvSpPr>
        <p:spPr>
          <a:xfrm>
            <a:off x="1071563" y="4827588"/>
            <a:ext cx="4729162" cy="157162"/>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Date Placeholder 3">
            <a:extLst>
              <a:ext uri="{FF2B5EF4-FFF2-40B4-BE49-F238E27FC236}">
                <a16:creationId xmlns:a16="http://schemas.microsoft.com/office/drawing/2014/main" id="{AEAF7E73-D995-4378-86E2-E0B1F5C1F622}"/>
              </a:ext>
            </a:extLst>
          </p:cNvPr>
          <p:cNvSpPr>
            <a:spLocks noGrp="1"/>
          </p:cNvSpPr>
          <p:nvPr>
            <p:ph type="dt" sz="half" idx="12"/>
          </p:nvPr>
        </p:nvSpPr>
        <p:spPr>
          <a:xfrm>
            <a:off x="1181100" y="4252913"/>
            <a:ext cx="1304925" cy="207962"/>
          </a:xfrm>
        </p:spPr>
        <p:txBody>
          <a:bodyPr lIns="0" tIns="0" rIns="0" bIns="0" anchor="b">
            <a:noAutofit/>
          </a:bodyPr>
          <a:lstStyle>
            <a:lvl1pPr>
              <a:defRPr sz="1800"/>
            </a:lvl1pPr>
          </a:lstStyle>
          <a:p>
            <a:fld id="{23F303CC-BC6F-44EE-9A09-81F690F71D2E}" type="datetime1">
              <a:rPr lang="en-US" altLang="en-US" smtClean="0"/>
              <a:t>4/25/23</a:t>
            </a:fld>
            <a:endParaRPr lang="en-US" altLang="en-US" dirty="0"/>
          </a:p>
        </p:txBody>
      </p:sp>
      <p:pic>
        <p:nvPicPr>
          <p:cNvPr id="15" name="Picture 14" descr="Creative Commons Licence">
            <a:extLst>
              <a:ext uri="{FF2B5EF4-FFF2-40B4-BE49-F238E27FC236}">
                <a16:creationId xmlns:a16="http://schemas.microsoft.com/office/drawing/2014/main" id="{B400A948-C3CD-4AB8-A0B0-5E7E9538E397}"/>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087932" y="4679950"/>
            <a:ext cx="8382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close up of a sign&#10;&#10;Description automatically generated">
            <a:extLst>
              <a:ext uri="{FF2B5EF4-FFF2-40B4-BE49-F238E27FC236}">
                <a16:creationId xmlns:a16="http://schemas.microsoft.com/office/drawing/2014/main" id="{B2CDF0B0-A759-4719-BF33-87C7C8CE7ED8}"/>
              </a:ext>
            </a:extLst>
          </p:cNvPr>
          <p:cNvPicPr>
            <a:picLocks noChangeAspect="1"/>
          </p:cNvPicPr>
          <p:nvPr userDrawn="1"/>
        </p:nvPicPr>
        <p:blipFill>
          <a:blip r:embed="rId4"/>
          <a:stretch>
            <a:fillRect/>
          </a:stretch>
        </p:blipFill>
        <p:spPr>
          <a:xfrm>
            <a:off x="6508519" y="3137003"/>
            <a:ext cx="2299496" cy="554799"/>
          </a:xfrm>
          <a:prstGeom prst="rect">
            <a:avLst/>
          </a:prstGeom>
        </p:spPr>
      </p:pic>
    </p:spTree>
    <p:extLst>
      <p:ext uri="{BB962C8B-B14F-4D97-AF65-F5344CB8AC3E}">
        <p14:creationId xmlns:p14="http://schemas.microsoft.com/office/powerpoint/2010/main" val="2237845615"/>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Footer Only">
    <p:spTree>
      <p:nvGrpSpPr>
        <p:cNvPr id="1" name=""/>
        <p:cNvGrpSpPr/>
        <p:nvPr/>
      </p:nvGrpSpPr>
      <p:grpSpPr>
        <a:xfrm>
          <a:off x="0" y="0"/>
          <a:ext cx="0" cy="0"/>
          <a:chOff x="0" y="0"/>
          <a:chExt cx="0" cy="0"/>
        </a:xfrm>
      </p:grpSpPr>
      <p:pic>
        <p:nvPicPr>
          <p:cNvPr id="16" name="Picture 7">
            <a:extLst>
              <a:ext uri="{FF2B5EF4-FFF2-40B4-BE49-F238E27FC236}">
                <a16:creationId xmlns:a16="http://schemas.microsoft.com/office/drawing/2014/main" id="{438007AB-9407-42C5-AF1D-FDCF3B49A26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B4832B80-8B2A-4954-A529-4265A63CAB4D}"/>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CE892B0C-0831-4140-965A-7EFB8731A63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9" name="Footer Placeholder 4">
            <a:extLst>
              <a:ext uri="{FF2B5EF4-FFF2-40B4-BE49-F238E27FC236}">
                <a16:creationId xmlns:a16="http://schemas.microsoft.com/office/drawing/2014/main" id="{736339CA-3043-4229-B59B-66EFA864600D}"/>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0" name="Slide Number Placeholder 5">
            <a:extLst>
              <a:ext uri="{FF2B5EF4-FFF2-40B4-BE49-F238E27FC236}">
                <a16:creationId xmlns:a16="http://schemas.microsoft.com/office/drawing/2014/main" id="{93E785D7-5D87-40DD-9617-7BFD7CC78D0F}"/>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3" name="Picture 12" descr="A picture containing clipart&#10;&#10;Description automatically generated">
            <a:extLst>
              <a:ext uri="{FF2B5EF4-FFF2-40B4-BE49-F238E27FC236}">
                <a16:creationId xmlns:a16="http://schemas.microsoft.com/office/drawing/2014/main" id="{6714379B-79D8-4E01-A174-5D4B00882BE8}"/>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809160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38162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Line 5"/>
          <p:cNvSpPr>
            <a:spLocks noChangeShapeType="1"/>
          </p:cNvSpPr>
          <p:nvPr userDrawn="1"/>
        </p:nvSpPr>
        <p:spPr bwMode="auto">
          <a:xfrm>
            <a:off x="713832" y="2842625"/>
            <a:ext cx="7699628" cy="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AU" sz="1350"/>
          </a:p>
        </p:txBody>
      </p:sp>
      <p:pic>
        <p:nvPicPr>
          <p:cNvPr id="5" name="Picture 4" descr="Creative Commons Licence"/>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90265" y="4644583"/>
            <a:ext cx="628650" cy="22145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userDrawn="1"/>
        </p:nvSpPr>
        <p:spPr bwMode="auto">
          <a:xfrm>
            <a:off x="467544" y="1167594"/>
            <a:ext cx="8352928" cy="108012"/>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pic>
        <p:nvPicPr>
          <p:cNvPr id="10" name="Picture 13" descr="HL7 International Logo"/>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259633" y="627534"/>
            <a:ext cx="6624736" cy="1944216"/>
          </a:xfrm>
        </p:spPr>
        <p:txBody>
          <a:bodyPr/>
          <a:lstStyle>
            <a:lvl1pPr algn="ctr">
              <a:defRPr sz="4200"/>
            </a:lvl1pPr>
          </a:lstStyle>
          <a:p>
            <a:r>
              <a:rPr lang="en-US" dirty="0"/>
              <a:t>Click to edit Master title style</a:t>
            </a:r>
            <a:endParaRPr lang="en-CA" dirty="0"/>
          </a:p>
        </p:txBody>
      </p:sp>
      <p:sp>
        <p:nvSpPr>
          <p:cNvPr id="11" name="Rectangle 10"/>
          <p:cNvSpPr/>
          <p:nvPr userDrawn="1"/>
        </p:nvSpPr>
        <p:spPr bwMode="auto">
          <a:xfrm>
            <a:off x="8100393" y="4288319"/>
            <a:ext cx="792088" cy="594066"/>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4" name="Rectangle 7"/>
          <p:cNvSpPr>
            <a:spLocks noGrp="1" noChangeArrowheads="1"/>
          </p:cNvSpPr>
          <p:nvPr>
            <p:ph type="subTitle" idx="1"/>
          </p:nvPr>
        </p:nvSpPr>
        <p:spPr>
          <a:xfrm>
            <a:off x="1371600" y="2971800"/>
            <a:ext cx="6400800" cy="1404938"/>
          </a:xfrm>
        </p:spPr>
        <p:txBody>
          <a:bodyPr/>
          <a:lstStyle>
            <a:lvl1pPr marL="0" indent="0" algn="ctr">
              <a:buFont typeface="Wingdings" pitchFamily="2" charset="2"/>
              <a:buNone/>
              <a:defRPr sz="2250"/>
            </a:lvl1pPr>
          </a:lstStyle>
          <a:p>
            <a:pPr lvl="0"/>
            <a:r>
              <a:rPr lang="en-US" noProof="0" dirty="0"/>
              <a:t>Click to edit Master subtitle style</a:t>
            </a:r>
          </a:p>
        </p:txBody>
      </p:sp>
    </p:spTree>
    <p:extLst>
      <p:ext uri="{BB962C8B-B14F-4D97-AF65-F5344CB8AC3E}">
        <p14:creationId xmlns:p14="http://schemas.microsoft.com/office/powerpoint/2010/main" val="6510423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249493"/>
            <a:ext cx="6966000" cy="864000"/>
          </a:xfrm>
        </p:spPr>
        <p:txBody>
          <a:bodyPr anchor="ctr"/>
          <a:lstStyle/>
          <a:p>
            <a:r>
              <a:rPr lang="en-US" dirty="0"/>
              <a:t>Click to edit Master title style</a:t>
            </a:r>
          </a:p>
        </p:txBody>
      </p:sp>
      <p:sp>
        <p:nvSpPr>
          <p:cNvPr id="3" name="Content Placeholder 2"/>
          <p:cNvSpPr>
            <a:spLocks noGrp="1"/>
          </p:cNvSpPr>
          <p:nvPr>
            <p:ph idx="1"/>
          </p:nvPr>
        </p:nvSpPr>
        <p:spPr>
          <a:xfrm>
            <a:off x="381000" y="1371600"/>
            <a:ext cx="8382000" cy="346840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3806325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5" name="Rectangle 4"/>
          <p:cNvSpPr/>
          <p:nvPr userDrawn="1"/>
        </p:nvSpPr>
        <p:spPr bwMode="auto">
          <a:xfrm>
            <a:off x="7876620" y="4174495"/>
            <a:ext cx="1008112" cy="702078"/>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4" name="Picture 13" descr="HL7 International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a:extLst>
              <a:ext uri="{FF2B5EF4-FFF2-40B4-BE49-F238E27FC236}">
                <a16:creationId xmlns:a16="http://schemas.microsoft.com/office/drawing/2014/main" id="{022C108A-7415-F748-BC28-935EE8FA8ADE}"/>
              </a:ext>
            </a:extLst>
          </p:cNvPr>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2631571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973974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9884282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10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9117600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3920592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558801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772DE4-7B37-4BBF-9A7D-6A9C4C776CAE}"/>
              </a:ext>
            </a:extLst>
          </p:cNvPr>
          <p:cNvSpPr/>
          <p:nvPr/>
        </p:nvSpPr>
        <p:spPr>
          <a:xfrm>
            <a:off x="0" y="725488"/>
            <a:ext cx="9144000" cy="234315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4" name="Picture 7">
            <a:extLst>
              <a:ext uri="{FF2B5EF4-FFF2-40B4-BE49-F238E27FC236}">
                <a16:creationId xmlns:a16="http://schemas.microsoft.com/office/drawing/2014/main" id="{2A8297D7-F64D-40E5-9A05-32B16C0C76C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73FCBA1A-7FAD-4191-9B4F-C104C0F01C31}"/>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4E36367C-A9EE-4A42-8187-82709238888C}"/>
              </a:ext>
            </a:extLst>
          </p:cNvPr>
          <p:cNvCxnSpPr/>
          <p:nvPr/>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D36E5EE3-C0A6-45E3-B498-80B24E58FEBC}"/>
              </a:ext>
            </a:extLst>
          </p:cNvPr>
          <p:cNvCxnSpPr/>
          <p:nvPr/>
        </p:nvCxnSpPr>
        <p:spPr>
          <a:xfrm>
            <a:off x="457200" y="1090613"/>
            <a:ext cx="0" cy="1612900"/>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722313" y="880485"/>
            <a:ext cx="8061346" cy="203312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3000" b="1" cap="all" spc="120"/>
            </a:lvl1pPr>
          </a:lstStyle>
          <a:p>
            <a:r>
              <a:rPr lang="en-US"/>
              <a:t>Click to edit Master title style</a:t>
            </a:r>
            <a:endParaRPr lang="en-US" dirty="0"/>
          </a:p>
        </p:txBody>
      </p:sp>
      <p:sp>
        <p:nvSpPr>
          <p:cNvPr id="8" name="Footer Placeholder 4">
            <a:extLst>
              <a:ext uri="{FF2B5EF4-FFF2-40B4-BE49-F238E27FC236}">
                <a16:creationId xmlns:a16="http://schemas.microsoft.com/office/drawing/2014/main" id="{9170F17B-552A-4993-A6F0-1A6FE335872E}"/>
              </a:ext>
            </a:extLst>
          </p:cNvPr>
          <p:cNvSpPr>
            <a:spLocks noGrp="1"/>
          </p:cNvSpPr>
          <p:nvPr>
            <p:ph type="ftr" sz="quarter" idx="10"/>
          </p:nvPr>
        </p:nvSpPr>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Slide Number Placeholder 5">
            <a:extLst>
              <a:ext uri="{FF2B5EF4-FFF2-40B4-BE49-F238E27FC236}">
                <a16:creationId xmlns:a16="http://schemas.microsoft.com/office/drawing/2014/main" id="{BB0BA930-B0EF-47CE-BD25-2934A0B21EBF}"/>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CBE59F13-943D-4C46-A00E-418D8CC1FF3D}"/>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769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1079169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697638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About HL7">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7D5359A-71C1-4F1C-B937-058A7F7778DA}"/>
              </a:ext>
            </a:extLst>
          </p:cNvPr>
          <p:cNvSpPr/>
          <p:nvPr/>
        </p:nvSpPr>
        <p:spPr>
          <a:xfrm>
            <a:off x="0" y="1531938"/>
            <a:ext cx="9144000" cy="2876550"/>
          </a:xfrm>
          <a:prstGeom prst="rect">
            <a:avLst/>
          </a:prstGeom>
          <a:solidFill>
            <a:srgbClr val="747679"/>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cxnSp>
        <p:nvCxnSpPr>
          <p:cNvPr id="7" name="Straight Connector 6">
            <a:extLst>
              <a:ext uri="{FF2B5EF4-FFF2-40B4-BE49-F238E27FC236}">
                <a16:creationId xmlns:a16="http://schemas.microsoft.com/office/drawing/2014/main" id="{7327EDEA-85E0-43BD-98D1-4E2C554ABAE4}"/>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073153" cy="782327"/>
          </a:xfrm>
        </p:spPr>
        <p:txBody>
          <a:bodyPr>
            <a:noAutofit/>
          </a:bodyPr>
          <a:lstStyle>
            <a:lvl1pPr algn="l">
              <a:defRPr sz="3000" b="1" i="0" spc="20">
                <a:solidFill>
                  <a:srgbClr val="EC2227"/>
                </a:solidFill>
                <a:latin typeface="Arial"/>
                <a:cs typeface="Arial"/>
              </a:defRPr>
            </a:lvl1pPr>
          </a:lstStyle>
          <a:p>
            <a:r>
              <a:rPr lang="en-US"/>
              <a:t>Click to edit Master title style</a:t>
            </a:r>
            <a:endParaRPr lang="en-US" dirty="0"/>
          </a:p>
        </p:txBody>
      </p:sp>
      <p:sp>
        <p:nvSpPr>
          <p:cNvPr id="3" name="Content Placeholder 2"/>
          <p:cNvSpPr>
            <a:spLocks noGrp="1"/>
          </p:cNvSpPr>
          <p:nvPr>
            <p:ph idx="1"/>
          </p:nvPr>
        </p:nvSpPr>
        <p:spPr>
          <a:xfrm>
            <a:off x="613647" y="1803660"/>
            <a:ext cx="3804608"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p:cNvSpPr>
            <a:spLocks noGrp="1"/>
          </p:cNvSpPr>
          <p:nvPr>
            <p:ph idx="13"/>
          </p:nvPr>
        </p:nvSpPr>
        <p:spPr>
          <a:xfrm>
            <a:off x="4914508" y="1803660"/>
            <a:ext cx="3836865"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2" name="Picture 7">
            <a:extLst>
              <a:ext uri="{FF2B5EF4-FFF2-40B4-BE49-F238E27FC236}">
                <a16:creationId xmlns:a16="http://schemas.microsoft.com/office/drawing/2014/main" id="{067910ED-D018-4319-88FD-DAB2B5D4BDE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Straight Connector 22">
            <a:extLst>
              <a:ext uri="{FF2B5EF4-FFF2-40B4-BE49-F238E27FC236}">
                <a16:creationId xmlns:a16="http://schemas.microsoft.com/office/drawing/2014/main" id="{1B79FEF5-9CA3-4F0D-B630-32AFA2457A3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E3138C42-3D0D-49E6-AEDA-875F61C1D236}"/>
              </a:ext>
            </a:extLst>
          </p:cNvPr>
          <p:cNvCxnSpPr/>
          <p:nvPr userDrawn="1"/>
        </p:nvCxnSpPr>
        <p:spPr>
          <a:xfrm>
            <a:off x="7493067" y="4749980"/>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5" name="Footer Placeholder 4">
            <a:extLst>
              <a:ext uri="{FF2B5EF4-FFF2-40B4-BE49-F238E27FC236}">
                <a16:creationId xmlns:a16="http://schemas.microsoft.com/office/drawing/2014/main" id="{6C4765DB-7105-45CC-BD97-DDD21BCA1C4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6" name="Slide Number Placeholder 5">
            <a:extLst>
              <a:ext uri="{FF2B5EF4-FFF2-40B4-BE49-F238E27FC236}">
                <a16:creationId xmlns:a16="http://schemas.microsoft.com/office/drawing/2014/main" id="{B27C9CD6-C0E0-49A9-B421-58D41DC0407D}"/>
              </a:ext>
            </a:extLst>
          </p:cNvPr>
          <p:cNvSpPr>
            <a:spLocks noGrp="1"/>
          </p:cNvSpPr>
          <p:nvPr>
            <p:ph type="sldNum" sz="quarter" idx="11"/>
          </p:nvPr>
        </p:nvSpPr>
        <p:spPr>
          <a:xfrm>
            <a:off x="7533716" y="4776836"/>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ACB66CF8-832C-4CE1-9A73-924AF46E473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024429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BE319CE-C3E8-4959-82B4-EDCA67B60E60}"/>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187783"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9" name="Text Placeholder 18"/>
          <p:cNvSpPr>
            <a:spLocks noGrp="1"/>
          </p:cNvSpPr>
          <p:nvPr>
            <p:ph type="body" sz="quarter" idx="14"/>
          </p:nvPr>
        </p:nvSpPr>
        <p:spPr>
          <a:xfrm>
            <a:off x="3197225"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1" name="Picture Placeholder 20"/>
          <p:cNvSpPr>
            <a:spLocks noGrp="1"/>
          </p:cNvSpPr>
          <p:nvPr>
            <p:ph type="pic" sz="quarter" idx="15"/>
          </p:nvPr>
        </p:nvSpPr>
        <p:spPr>
          <a:xfrm>
            <a:off x="3197226"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22" name="Text Placeholder 18"/>
          <p:cNvSpPr>
            <a:spLocks noGrp="1"/>
          </p:cNvSpPr>
          <p:nvPr>
            <p:ph type="body" sz="quarter" idx="16"/>
          </p:nvPr>
        </p:nvSpPr>
        <p:spPr>
          <a:xfrm>
            <a:off x="3197225"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9" name="Text Placeholder 18"/>
          <p:cNvSpPr>
            <a:spLocks noGrp="1"/>
          </p:cNvSpPr>
          <p:nvPr>
            <p:ph type="body" sz="quarter" idx="17"/>
          </p:nvPr>
        </p:nvSpPr>
        <p:spPr>
          <a:xfrm>
            <a:off x="7183768"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0" name="Picture Placeholder 20"/>
          <p:cNvSpPr>
            <a:spLocks noGrp="1"/>
          </p:cNvSpPr>
          <p:nvPr>
            <p:ph type="pic" sz="quarter" idx="18"/>
          </p:nvPr>
        </p:nvSpPr>
        <p:spPr>
          <a:xfrm>
            <a:off x="7183769"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31" name="Text Placeholder 18"/>
          <p:cNvSpPr>
            <a:spLocks noGrp="1"/>
          </p:cNvSpPr>
          <p:nvPr>
            <p:ph type="body" sz="quarter" idx="19"/>
          </p:nvPr>
        </p:nvSpPr>
        <p:spPr>
          <a:xfrm>
            <a:off x="7183768"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2" name="Text Placeholder 18"/>
          <p:cNvSpPr>
            <a:spLocks noGrp="1"/>
          </p:cNvSpPr>
          <p:nvPr>
            <p:ph type="body" sz="quarter" idx="20"/>
          </p:nvPr>
        </p:nvSpPr>
        <p:spPr>
          <a:xfrm>
            <a:off x="5188083"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3" name="Picture Placeholder 20"/>
          <p:cNvSpPr>
            <a:spLocks noGrp="1"/>
          </p:cNvSpPr>
          <p:nvPr>
            <p:ph type="pic" sz="quarter" idx="21"/>
          </p:nvPr>
        </p:nvSpPr>
        <p:spPr>
          <a:xfrm>
            <a:off x="5188084"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34" name="Text Placeholder 18"/>
          <p:cNvSpPr>
            <a:spLocks noGrp="1"/>
          </p:cNvSpPr>
          <p:nvPr>
            <p:ph type="body" sz="quarter" idx="22"/>
          </p:nvPr>
        </p:nvSpPr>
        <p:spPr>
          <a:xfrm>
            <a:off x="5188083"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pic>
        <p:nvPicPr>
          <p:cNvPr id="38" name="Picture 7">
            <a:extLst>
              <a:ext uri="{FF2B5EF4-FFF2-40B4-BE49-F238E27FC236}">
                <a16:creationId xmlns:a16="http://schemas.microsoft.com/office/drawing/2014/main" id="{A1F7B16F-FA00-4CF8-85FF-23562FF8C5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9" name="Straight Connector 38">
            <a:extLst>
              <a:ext uri="{FF2B5EF4-FFF2-40B4-BE49-F238E27FC236}">
                <a16:creationId xmlns:a16="http://schemas.microsoft.com/office/drawing/2014/main" id="{E7A3F6A3-4446-4B1D-8AE4-E339A1D12BF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165DAB-93B1-47DA-9A7A-30183B302BFA}"/>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1" name="Footer Placeholder 4">
            <a:extLst>
              <a:ext uri="{FF2B5EF4-FFF2-40B4-BE49-F238E27FC236}">
                <a16:creationId xmlns:a16="http://schemas.microsoft.com/office/drawing/2014/main" id="{86364F0F-A2BB-480B-88A7-F41748072267}"/>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42" name="Slide Number Placeholder 5">
            <a:extLst>
              <a:ext uri="{FF2B5EF4-FFF2-40B4-BE49-F238E27FC236}">
                <a16:creationId xmlns:a16="http://schemas.microsoft.com/office/drawing/2014/main" id="{CF4B7E0D-AED0-4F82-A3F4-D689786256AC}"/>
              </a:ext>
            </a:extLst>
          </p:cNvPr>
          <p:cNvSpPr>
            <a:spLocks noGrp="1"/>
          </p:cNvSpPr>
          <p:nvPr>
            <p:ph type="sldNum" sz="quarter" idx="11"/>
          </p:nvPr>
        </p:nvSpPr>
        <p:spPr>
          <a:xfrm>
            <a:off x="7672387" y="4809382"/>
            <a:ext cx="271463" cy="158750"/>
          </a:xfrm>
        </p:spPr>
        <p:txBody>
          <a:bodyPr/>
          <a:lstStyle>
            <a:lvl1pPr>
              <a:defRPr/>
            </a:lvl1pPr>
          </a:lstStyle>
          <a:p>
            <a:fld id="{6CACE926-AEF5-4BFE-8BD7-24414108CB7B}" type="slidenum">
              <a:rPr lang="en-US" altLang="en-US"/>
              <a:pPr/>
              <a:t>‹#›</a:t>
            </a:fld>
            <a:endParaRPr lang="en-US" altLang="en-US" dirty="0"/>
          </a:p>
        </p:txBody>
      </p:sp>
      <p:pic>
        <p:nvPicPr>
          <p:cNvPr id="23" name="Picture 22" descr="A picture containing clipart&#10;&#10;Description automatically generated">
            <a:extLst>
              <a:ext uri="{FF2B5EF4-FFF2-40B4-BE49-F238E27FC236}">
                <a16:creationId xmlns:a16="http://schemas.microsoft.com/office/drawing/2014/main" id="{A25728B7-8FFE-40C0-AB9D-40D2DD1AC28E}"/>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828050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614362" y="1280160"/>
            <a:ext cx="8228883" cy="3291840"/>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4066057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774532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Column Text with Intro">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466D48E-528D-484A-A925-566493FD62D7}"/>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246479"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0" name="Text Placeholder 9"/>
          <p:cNvSpPr>
            <a:spLocks noGrp="1"/>
          </p:cNvSpPr>
          <p:nvPr>
            <p:ph type="body" sz="quarter" idx="16"/>
          </p:nvPr>
        </p:nvSpPr>
        <p:spPr>
          <a:xfrm>
            <a:off x="613648" y="1527047"/>
            <a:ext cx="3879312"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9"/>
          <p:cNvSpPr>
            <a:spLocks noGrp="1"/>
          </p:cNvSpPr>
          <p:nvPr>
            <p:ph type="body" sz="quarter" idx="17"/>
          </p:nvPr>
        </p:nvSpPr>
        <p:spPr>
          <a:xfrm>
            <a:off x="4813123" y="1527047"/>
            <a:ext cx="3878748"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3" name="Picture 7">
            <a:extLst>
              <a:ext uri="{FF2B5EF4-FFF2-40B4-BE49-F238E27FC236}">
                <a16:creationId xmlns:a16="http://schemas.microsoft.com/office/drawing/2014/main" id="{6706B998-D951-4F97-BE9F-3BD5E562471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B75F1D15-790E-4D43-B620-7A5D6CBCA9E0}"/>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88FD0DB0-BF01-4579-921F-67BE5D8B0BF0}"/>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1B1954A0-3B1F-45BD-8FA9-A14758770218}"/>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B51710B4-0861-40EE-BAF9-A32A1CE1642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64BF9242-E8C9-4014-A4C2-51663B50DF79}"/>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509802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Column Te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68CD3726-52B7-4D64-8B2A-E9ECFDF6DFE8}"/>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8137726" cy="779921"/>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0" name="Text Placeholder 9"/>
          <p:cNvSpPr>
            <a:spLocks noGrp="1"/>
          </p:cNvSpPr>
          <p:nvPr>
            <p:ph type="body" sz="quarter" idx="16"/>
          </p:nvPr>
        </p:nvSpPr>
        <p:spPr>
          <a:xfrm>
            <a:off x="613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2" name="Text Placeholder 9"/>
          <p:cNvSpPr>
            <a:spLocks noGrp="1"/>
          </p:cNvSpPr>
          <p:nvPr>
            <p:ph type="body" sz="quarter" idx="17"/>
          </p:nvPr>
        </p:nvSpPr>
        <p:spPr>
          <a:xfrm>
            <a:off x="6147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4" name="Text Placeholder 9"/>
          <p:cNvSpPr>
            <a:spLocks noGrp="1"/>
          </p:cNvSpPr>
          <p:nvPr>
            <p:ph type="body" sz="quarter" idx="18"/>
          </p:nvPr>
        </p:nvSpPr>
        <p:spPr>
          <a:xfrm>
            <a:off x="3378235"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pic>
        <p:nvPicPr>
          <p:cNvPr id="24" name="Picture 7">
            <a:extLst>
              <a:ext uri="{FF2B5EF4-FFF2-40B4-BE49-F238E27FC236}">
                <a16:creationId xmlns:a16="http://schemas.microsoft.com/office/drawing/2014/main" id="{604E4302-EBCD-43F8-87C1-3B809E0D7B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E02F4A6A-E078-44C5-8E0D-7BCEDBC74B2C}"/>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4019E297-7697-47A9-81FB-2A72209EB64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3E9F65D5-F0E8-4EA4-B4AD-024D025D4000}"/>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953908D7-AAD6-4959-A912-FDB612681FB0}"/>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D1FC6923-967C-4866-ADFC-41A7D0559F6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00245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column with image">
    <p:spTree>
      <p:nvGrpSpPr>
        <p:cNvPr id="1" name=""/>
        <p:cNvGrpSpPr/>
        <p:nvPr/>
      </p:nvGrpSpPr>
      <p:grpSpPr>
        <a:xfrm>
          <a:off x="0" y="0"/>
          <a:ext cx="0" cy="0"/>
          <a:chOff x="0" y="0"/>
          <a:chExt cx="0" cy="0"/>
        </a:xfrm>
      </p:grpSpPr>
      <p:pic>
        <p:nvPicPr>
          <p:cNvPr id="5" name="Picture 6">
            <a:extLst>
              <a:ext uri="{FF2B5EF4-FFF2-40B4-BE49-F238E27FC236}">
                <a16:creationId xmlns:a16="http://schemas.microsoft.com/office/drawing/2014/main" id="{57877E05-DEA4-4FC5-879E-20570832F5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78200"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4E5C8F04-F07B-4668-9F9F-8BDD89357081}"/>
              </a:ext>
            </a:extLst>
          </p:cNvPr>
          <p:cNvCxnSpPr/>
          <p:nvPr/>
        </p:nvCxnSpPr>
        <p:spPr>
          <a:xfrm>
            <a:off x="4060825"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419A212-4F29-4E75-A434-E7B0CFE2C07F}"/>
              </a:ext>
            </a:extLst>
          </p:cNvPr>
          <p:cNvCxnSpPr/>
          <p:nvPr/>
        </p:nvCxnSpPr>
        <p:spPr>
          <a:xfrm>
            <a:off x="3221038"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378234" y="204787"/>
            <a:ext cx="5405423" cy="783519"/>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3378235" y="1527046"/>
            <a:ext cx="5405424" cy="2763317"/>
          </a:xfrm>
        </p:spPr>
        <p:txBody>
          <a:bodyPr>
            <a:noAutofit/>
          </a:bodyPr>
          <a:lstStyle>
            <a:lvl1pPr marL="0" indent="0">
              <a:spcBef>
                <a:spcPts val="600"/>
              </a:spcBef>
              <a:spcAft>
                <a:spcPts val="0"/>
              </a:spcAft>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0" name="Picture Placeholder 19"/>
          <p:cNvSpPr>
            <a:spLocks noGrp="1"/>
          </p:cNvSpPr>
          <p:nvPr>
            <p:ph type="pic" sz="quarter" idx="13"/>
          </p:nvPr>
        </p:nvSpPr>
        <p:spPr>
          <a:xfrm>
            <a:off x="0" y="0"/>
            <a:ext cx="3025775" cy="5143500"/>
          </a:xfrm>
        </p:spPr>
        <p:txBody>
          <a:bodyPr rtlCol="0" anchor="ctr">
            <a:normAutofit/>
          </a:bodyPr>
          <a:lstStyle>
            <a:lvl1pPr algn="ctr">
              <a:defRPr sz="900"/>
            </a:lvl1pPr>
          </a:lstStyle>
          <a:p>
            <a:pPr lvl="0"/>
            <a:r>
              <a:rPr lang="en-US" noProof="0"/>
              <a:t>Click icon to add picture</a:t>
            </a:r>
            <a:endParaRPr lang="en-US" noProof="0" dirty="0"/>
          </a:p>
        </p:txBody>
      </p:sp>
      <p:sp>
        <p:nvSpPr>
          <p:cNvPr id="9" name="Footer Placeholder 5">
            <a:extLst>
              <a:ext uri="{FF2B5EF4-FFF2-40B4-BE49-F238E27FC236}">
                <a16:creationId xmlns:a16="http://schemas.microsoft.com/office/drawing/2014/main" id="{50BB96CA-A2ED-4646-843D-EEE743521AEF}"/>
              </a:ext>
            </a:extLst>
          </p:cNvPr>
          <p:cNvSpPr>
            <a:spLocks noGrp="1"/>
          </p:cNvSpPr>
          <p:nvPr>
            <p:ph type="ftr" sz="quarter" idx="14"/>
          </p:nvPr>
        </p:nvSpPr>
        <p:spPr>
          <a:xfrm>
            <a:off x="4281488" y="4787900"/>
            <a:ext cx="3103562" cy="200025"/>
          </a:xfrm>
        </p:spPr>
        <p:txBody>
          <a:bodyPr>
            <a:noAutofit/>
          </a:bodyPr>
          <a:lstStyle>
            <a:lvl1pPr>
              <a:defRPr/>
            </a:lvl1pPr>
          </a:lstStyle>
          <a:p>
            <a:r>
              <a:rPr lang="en-US" b="1"/>
              <a:t>© 2019 Health Level Seven ® International. Licensed under Creative Commons Attribution 4.0 International HL7, Health Level Seven, FHIR and the FHIR flame logo are registered trademarks of Health Level Seven International. Reg. U.S. TM Office.</a:t>
            </a:r>
            <a:endParaRPr lang="en-US" b="1" dirty="0"/>
          </a:p>
        </p:txBody>
      </p:sp>
      <p:cxnSp>
        <p:nvCxnSpPr>
          <p:cNvPr id="19" name="Straight Connector 18">
            <a:extLst>
              <a:ext uri="{FF2B5EF4-FFF2-40B4-BE49-F238E27FC236}">
                <a16:creationId xmlns:a16="http://schemas.microsoft.com/office/drawing/2014/main" id="{C5C7035E-9192-4B77-84BD-DB09E8D8D0D5}"/>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1" name="Slide Number Placeholder 5">
            <a:extLst>
              <a:ext uri="{FF2B5EF4-FFF2-40B4-BE49-F238E27FC236}">
                <a16:creationId xmlns:a16="http://schemas.microsoft.com/office/drawing/2014/main" id="{3A1335D0-084F-4898-B8A1-A485E3328A1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22" name="Picture 21" descr="A picture containing clipart&#10;&#10;Description automatically generated">
            <a:extLst>
              <a:ext uri="{FF2B5EF4-FFF2-40B4-BE49-F238E27FC236}">
                <a16:creationId xmlns:a16="http://schemas.microsoft.com/office/drawing/2014/main" id="{49C06DB7-30F5-4F0E-9F86-4F4CFAE6B0E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11245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61C90A7-CCEE-4CD4-A796-FAE18E5706C7}"/>
              </a:ext>
            </a:extLst>
          </p:cNvPr>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endParaRPr lang="en-US" altLang="en-US" dirty="0"/>
          </a:p>
        </p:txBody>
      </p:sp>
      <p:sp>
        <p:nvSpPr>
          <p:cNvPr id="1027" name="Text Placeholder 2">
            <a:extLst>
              <a:ext uri="{FF2B5EF4-FFF2-40B4-BE49-F238E27FC236}">
                <a16:creationId xmlns:a16="http://schemas.microsoft.com/office/drawing/2014/main" id="{734F8ABE-9AAD-4F94-B2B2-2FE8B41D2846}"/>
              </a:ext>
            </a:extLst>
          </p:cNvPr>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4" name="Date Placeholder 3">
            <a:extLst>
              <a:ext uri="{FF2B5EF4-FFF2-40B4-BE49-F238E27FC236}">
                <a16:creationId xmlns:a16="http://schemas.microsoft.com/office/drawing/2014/main" id="{2E3AFBDA-EF00-4D5A-B47F-2811257990CC}"/>
              </a:ext>
            </a:extLst>
          </p:cNvPr>
          <p:cNvSpPr>
            <a:spLocks noGrp="1"/>
          </p:cNvSpPr>
          <p:nvPr>
            <p:ph type="dt" sz="half" idx="2"/>
          </p:nvPr>
        </p:nvSpPr>
        <p:spPr>
          <a:xfrm>
            <a:off x="457200" y="44370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000000"/>
                </a:solidFill>
                <a:cs typeface="Arial" panose="020B0604020202020204" pitchFamily="34" charset="0"/>
              </a:defRPr>
            </a:lvl1pPr>
          </a:lstStyle>
          <a:p>
            <a:fld id="{7CE3BD8C-C39F-4FFF-9CD5-05E4806DBFF3}" type="datetime1">
              <a:rPr lang="en-US" altLang="en-US" smtClean="0"/>
              <a:t>4/25/23</a:t>
            </a:fld>
            <a:endParaRPr lang="en-US" altLang="en-US"/>
          </a:p>
        </p:txBody>
      </p:sp>
      <p:sp>
        <p:nvSpPr>
          <p:cNvPr id="5" name="Footer Placeholder 4">
            <a:extLst>
              <a:ext uri="{FF2B5EF4-FFF2-40B4-BE49-F238E27FC236}">
                <a16:creationId xmlns:a16="http://schemas.microsoft.com/office/drawing/2014/main" id="{B9753632-C492-4515-B901-41AFB25873CC}"/>
              </a:ext>
            </a:extLst>
          </p:cNvPr>
          <p:cNvSpPr>
            <a:spLocks noGrp="1"/>
          </p:cNvSpPr>
          <p:nvPr>
            <p:ph type="ftr" sz="quarter" idx="3"/>
          </p:nvPr>
        </p:nvSpPr>
        <p:spPr>
          <a:xfrm>
            <a:off x="1200150" y="4792663"/>
            <a:ext cx="4530725" cy="158750"/>
          </a:xfrm>
          <a:prstGeom prst="rect">
            <a:avLst/>
          </a:prstGeom>
        </p:spPr>
        <p:txBody>
          <a:bodyPr vert="horz" wrap="square" lIns="0" tIns="0" rIns="0" bIns="0" numCol="1" anchor="b" anchorCtr="0" compatLnSpc="1">
            <a:prstTxWarp prst="textNoShape">
              <a:avLst/>
            </a:prstTxWarp>
          </a:bodyPr>
          <a:lstStyle>
            <a:lvl1pPr>
              <a:defRPr sz="500">
                <a:solidFill>
                  <a:srgbClr val="747679"/>
                </a:solidFill>
                <a:cs typeface="Arial" panose="020B0604020202020204" pitchFamily="34" charset="0"/>
              </a:defRPr>
            </a:lvl1pPr>
          </a:lstStyle>
          <a:p>
            <a:r>
              <a:rPr lang="en-US" b="1"/>
              <a:t>© 2019 Health Level Seven ® International. Licensed under Creative Commons Attribution 4.0 International HL7, Health Level Seven, FHIR and the FHIR flame logo are registered trademarks of Health Level Seven International. Reg. U.S. TM Office.</a:t>
            </a:r>
            <a:endParaRPr lang="en-US" b="1" dirty="0"/>
          </a:p>
        </p:txBody>
      </p:sp>
      <p:sp>
        <p:nvSpPr>
          <p:cNvPr id="6" name="Slide Number Placeholder 5">
            <a:extLst>
              <a:ext uri="{FF2B5EF4-FFF2-40B4-BE49-F238E27FC236}">
                <a16:creationId xmlns:a16="http://schemas.microsoft.com/office/drawing/2014/main" id="{F71A2006-CD71-435D-B767-98CFF7C45BE9}"/>
              </a:ext>
            </a:extLst>
          </p:cNvPr>
          <p:cNvSpPr>
            <a:spLocks noGrp="1"/>
          </p:cNvSpPr>
          <p:nvPr>
            <p:ph type="sldNum" sz="quarter" idx="4"/>
          </p:nvPr>
        </p:nvSpPr>
        <p:spPr>
          <a:xfrm>
            <a:off x="8480425" y="4792663"/>
            <a:ext cx="271463" cy="158750"/>
          </a:xfrm>
          <a:prstGeom prst="rect">
            <a:avLst/>
          </a:prstGeom>
        </p:spPr>
        <p:txBody>
          <a:bodyPr vert="horz" wrap="square" lIns="0" tIns="0" rIns="0" bIns="0" numCol="1" anchor="b" anchorCtr="0" compatLnSpc="1">
            <a:prstTxWarp prst="textNoShape">
              <a:avLst/>
            </a:prstTxWarp>
          </a:bodyPr>
          <a:lstStyle>
            <a:lvl1pPr algn="ctr">
              <a:defRPr sz="700">
                <a:cs typeface="Arial" panose="020B0604020202020204" pitchFamily="34" charset="0"/>
              </a:defRPr>
            </a:lvl1pPr>
          </a:lstStyle>
          <a:p>
            <a:fld id="{1D7CB6CA-6139-4024-BF52-A3AF11B6BCF5}"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703"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9" r:id="rId18"/>
    <p:sldLayoutId id="2147483700" r:id="rId19"/>
    <p:sldLayoutId id="2147483701" r:id="rId20"/>
    <p:sldLayoutId id="2147483702" r:id="rId21"/>
  </p:sldLayoutIdLst>
  <p:hf hdr="0" dt="0"/>
  <p:txStyles>
    <p:titleStyle>
      <a:lvl1pPr algn="ctr" defTabSz="457200" rtl="0" eaLnBrk="1" fontAlgn="base" hangingPunct="1">
        <a:spcBef>
          <a:spcPct val="0"/>
        </a:spcBef>
        <a:spcAft>
          <a:spcPct val="0"/>
        </a:spcAft>
        <a:defRPr sz="4400" kern="1200">
          <a:solidFill>
            <a:schemeClr val="tx1"/>
          </a:solidFill>
          <a:latin typeface="Arial"/>
          <a:ea typeface="ヒラギノ角ゴ Pro W3" pitchFamily="-126" charset="-128"/>
          <a:cs typeface="Arial"/>
        </a:defRPr>
      </a:lvl1pPr>
      <a:lvl2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2pPr>
      <a:lvl3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3pPr>
      <a:lvl4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4pPr>
      <a:lvl5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5pPr>
      <a:lvl6pPr marL="4572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6pPr>
      <a:lvl7pPr marL="9144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7pPr>
      <a:lvl8pPr marL="13716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8pPr>
      <a:lvl9pPr marL="18288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9pPr>
    </p:titleStyle>
    <p:bodyStyle>
      <a:lvl1pPr marL="342900" indent="-342900" algn="l" defTabSz="457200" rtl="0" eaLnBrk="1" fontAlgn="base" hangingPunct="1">
        <a:spcBef>
          <a:spcPts val="600"/>
        </a:spcBef>
        <a:spcAft>
          <a:spcPct val="0"/>
        </a:spcAft>
        <a:buFont typeface="Arial" panose="020B0604020202020204" pitchFamily="34" charset="0"/>
        <a:buChar char="•"/>
        <a:defRPr sz="32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ct val="0"/>
        </a:spcAft>
        <a:buFont typeface="Arial" panose="020B0604020202020204" pitchFamily="34" charset="0"/>
        <a:buChar char="–"/>
        <a:defRPr sz="28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ct val="0"/>
        </a:spcAft>
        <a:buFont typeface="Arial" panose="020B0604020202020204" pitchFamily="34" charset="0"/>
        <a:buChar char="•"/>
        <a:defRPr sz="24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hl7.org/fhir/terminology-module.html"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hl7.org/fhir/terminologies-systems.html"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hat.fhir.org/#narrow/stream/terminology"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3.0/deed.en_GB" TargetMode="External"/><Relationship Id="rId2" Type="http://schemas.openxmlformats.org/officeDocument/2006/relationships/hyperlink" Target="https://github.com/FHIR/documents/blob/master/presentations/2023-04%20Webinars/FHIR-Terminology-Part-1-2023-04-25.pptx" TargetMode="Externa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hl7.org/fhir/R4B/" TargetMode="External"/><Relationship Id="rId2" Type="http://schemas.openxmlformats.org/officeDocument/2006/relationships/hyperlink" Target="https://hl7.org/fhir/"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hl7.org/fhir/operations.html" TargetMode="Externa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hyperlink" Target="https://hl7.org/fhir/codesystem-operation-lookup.html" TargetMode="Externa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hyperlink" Target="https://hl7.org/fhir/codesystem-operation-validate-code.html"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hyperlink" Target="https://hl7.org/fhir/codesystem-operation-subsumes.html" TargetMode="Externa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hyperlink" Target="https://hl7.org/fhir/codesystem-operation-find-matches.html" TargetMode="Externa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hyperlink" Target="https://hl7.org/fhir/valueset-operation-expand.html" TargetMode="Externa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hyperlink" Target="https://hl7.org/fhir/valueset-operation-validate-code.html" TargetMode="Externa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hyperlink" Target="https://hl7.org/fhir/conceptmap-operation-translate.html" TargetMode="Externa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hyperlink" Target="https://hl7.org/fhir/conceptmap-operation-closure.html" TargetMode="Externa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terminology.hl7.org/" TargetMode="Externa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hl7.org/fhir/terminologies.html#4.1" TargetMode="Externa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hyperlink" Target="http://www.hl7.org/implement/standards/product_brief.cfm?product_id=481"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hyperlink" Target="https://hl7.org/fhir/elementdefinition-definitions.html#ElementDefinition.binding" TargetMode="External"/><Relationship Id="rId2" Type="http://schemas.openxmlformats.org/officeDocument/2006/relationships/hyperlink" Target="https://hl7.org/fhir/terminologies.html#binding" TargetMode="Externa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hl7.org/fhir/terminologies.html#references" TargetMode="Externa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54.xml.rels><?xml version="1.0" encoding="UTF-8" standalone="yes"?>
<Relationships xmlns="http://schemas.openxmlformats.org/package/2006/relationships"><Relationship Id="rId2" Type="http://schemas.openxmlformats.org/officeDocument/2006/relationships/hyperlink" Target="https://hl7.org/fhir/terminologies.html#strength" TargetMode="Externa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hl7.org/fhir/terminology-service.html" TargetMode="Externa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hyperlink" Target="http://hl7.org/fhir/terminology-service.html#operations" TargetMode="Externa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hyperlink" Target="http://terminology.hl7.org/" TargetMode="Externa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hyperlink" Target="https://jira.hl7.org/projects/UP/issues" TargetMode="External"/><Relationship Id="rId2" Type="http://schemas.openxmlformats.org/officeDocument/2006/relationships/hyperlink" Target="https://terminology.hl7.org/" TargetMode="Externa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hyperlink" Target="mailto:rob@hausamconsulting.com" TargetMode="External"/><Relationship Id="rId2" Type="http://schemas.openxmlformats.org/officeDocument/2006/relationships/hyperlink" Target="https://chat.fhir.org/#narrow/stream/terminology"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8616E-F8D3-3B42-BCAD-971522D05CD5}"/>
              </a:ext>
            </a:extLst>
          </p:cNvPr>
          <p:cNvSpPr>
            <a:spLocks noGrp="1"/>
          </p:cNvSpPr>
          <p:nvPr>
            <p:ph type="ctrTitle"/>
          </p:nvPr>
        </p:nvSpPr>
        <p:spPr/>
        <p:txBody>
          <a:bodyPr/>
          <a:lstStyle/>
          <a:p>
            <a:r>
              <a:rPr lang="en-US" sz="3200" dirty="0"/>
              <a:t>HL7</a:t>
            </a:r>
            <a:r>
              <a:rPr lang="en-US" sz="3200" baseline="30000" dirty="0"/>
              <a:t>®</a:t>
            </a:r>
            <a:r>
              <a:rPr lang="en-US" sz="3200" dirty="0"/>
              <a:t> FHIR</a:t>
            </a:r>
            <a:r>
              <a:rPr lang="en-US" sz="3200" baseline="30000" dirty="0"/>
              <a:t>® </a:t>
            </a:r>
            <a:r>
              <a:rPr lang="en-US" sz="3200" dirty="0"/>
              <a:t>Terminology</a:t>
            </a:r>
          </a:p>
        </p:txBody>
      </p:sp>
      <p:sp>
        <p:nvSpPr>
          <p:cNvPr id="4" name="Text Placeholder 3">
            <a:extLst>
              <a:ext uri="{FF2B5EF4-FFF2-40B4-BE49-F238E27FC236}">
                <a16:creationId xmlns:a16="http://schemas.microsoft.com/office/drawing/2014/main" id="{4FB4A92B-043F-4445-A012-E550D1324F5D}"/>
              </a:ext>
            </a:extLst>
          </p:cNvPr>
          <p:cNvSpPr>
            <a:spLocks noGrp="1"/>
          </p:cNvSpPr>
          <p:nvPr>
            <p:ph type="body" sz="quarter" idx="10"/>
          </p:nvPr>
        </p:nvSpPr>
        <p:spPr>
          <a:xfrm>
            <a:off x="1181099" y="3721208"/>
            <a:ext cx="4619625" cy="412750"/>
          </a:xfrm>
        </p:spPr>
        <p:txBody>
          <a:bodyPr/>
          <a:lstStyle/>
          <a:p>
            <a:r>
              <a:rPr lang="en-US" dirty="0"/>
              <a:t>Rob Hausam MD</a:t>
            </a:r>
          </a:p>
          <a:p>
            <a:br>
              <a:rPr lang="en-US" dirty="0"/>
            </a:br>
            <a:r>
              <a:rPr lang="en-US" dirty="0"/>
              <a:t>Part 1 – Introduction and Fundamentals</a:t>
            </a:r>
          </a:p>
          <a:p>
            <a:endParaRPr lang="en-US" dirty="0"/>
          </a:p>
        </p:txBody>
      </p:sp>
      <p:sp>
        <p:nvSpPr>
          <p:cNvPr id="5" name="Footer Placeholder 4">
            <a:extLst>
              <a:ext uri="{FF2B5EF4-FFF2-40B4-BE49-F238E27FC236}">
                <a16:creationId xmlns:a16="http://schemas.microsoft.com/office/drawing/2014/main" id="{FD338F07-F27A-154F-B666-A710E3618504}"/>
              </a:ext>
            </a:extLst>
          </p:cNvPr>
          <p:cNvSpPr>
            <a:spLocks noGrp="1"/>
          </p:cNvSpPr>
          <p:nvPr>
            <p:ph type="ftr" sz="quarter" idx="11"/>
          </p:nvPr>
        </p:nvSpPr>
        <p:spPr/>
        <p:txBody>
          <a:bodyPr/>
          <a:lstStyle/>
          <a:p>
            <a:r>
              <a:rPr lang="en-US" b="1"/>
              <a:t>© 2019 Health Level Seven ® International. Licensed under Creative Commons Attribution 4.0 International</a:t>
            </a:r>
          </a:p>
          <a:p>
            <a:r>
              <a:rPr lang="en-US" b="1"/>
              <a:t>HL7, Health Level Seven, FHIR and the FHIR flame logo are registered trademarks of Health Level Seven International. Reg. U.S. TM Office.</a:t>
            </a:r>
            <a:endParaRPr lang="en-US" b="1" dirty="0"/>
          </a:p>
        </p:txBody>
      </p:sp>
      <p:sp>
        <p:nvSpPr>
          <p:cNvPr id="6" name="Date Placeholder 5">
            <a:extLst>
              <a:ext uri="{FF2B5EF4-FFF2-40B4-BE49-F238E27FC236}">
                <a16:creationId xmlns:a16="http://schemas.microsoft.com/office/drawing/2014/main" id="{31004765-DE8A-D541-BF05-A0DEDC59E7D0}"/>
              </a:ext>
            </a:extLst>
          </p:cNvPr>
          <p:cNvSpPr>
            <a:spLocks noGrp="1"/>
          </p:cNvSpPr>
          <p:nvPr>
            <p:ph type="dt" sz="half" idx="12"/>
          </p:nvPr>
        </p:nvSpPr>
        <p:spPr/>
        <p:txBody>
          <a:bodyPr/>
          <a:lstStyle/>
          <a:p>
            <a:r>
              <a:rPr lang="en-US" dirty="0"/>
              <a:t>2023-04-25</a:t>
            </a:r>
          </a:p>
          <a:p>
            <a:endParaRPr lang="en-US" altLang="en-US" dirty="0"/>
          </a:p>
        </p:txBody>
      </p:sp>
    </p:spTree>
    <p:extLst>
      <p:ext uri="{BB962C8B-B14F-4D97-AF65-F5344CB8AC3E}">
        <p14:creationId xmlns:p14="http://schemas.microsoft.com/office/powerpoint/2010/main" val="3466966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1/2</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4478028" cy="3560956"/>
          </a:xfrm>
        </p:spPr>
        <p:txBody>
          <a:bodyPr/>
          <a:lstStyle/>
          <a:p>
            <a:pPr marL="0" indent="-102870">
              <a:buNone/>
            </a:pPr>
            <a:r>
              <a:rPr lang="en-US" sz="2000" b="1" dirty="0"/>
              <a:t>Modules in FHIR</a:t>
            </a:r>
          </a:p>
          <a:p>
            <a:pPr lvl="1"/>
            <a:r>
              <a:rPr lang="en-US" sz="1600" dirty="0"/>
              <a:t>The content of the FHIR platform specification is organized as a set of modules each with a level from 1-5.</a:t>
            </a:r>
          </a:p>
          <a:p>
            <a:pPr lvl="1"/>
            <a:r>
              <a:rPr lang="en-US" sz="1600" dirty="0"/>
              <a:t>Lower levels deal with more infrastructural concerns while higher levels deal with content and reasoning.</a:t>
            </a:r>
          </a:p>
          <a:p>
            <a:pPr lvl="1"/>
            <a:r>
              <a:rPr lang="en-US" sz="1600" dirty="0"/>
              <a:t>The level 2 modules support implementation and binding to external specifications.</a:t>
            </a:r>
          </a:p>
          <a:p>
            <a:pPr lvl="1"/>
            <a:r>
              <a:rPr lang="en-US" sz="1600" dirty="0"/>
              <a:t>The </a:t>
            </a:r>
            <a:r>
              <a:rPr lang="en-US" sz="1600" b="1" dirty="0"/>
              <a:t>Terminology Module </a:t>
            </a:r>
            <a:r>
              <a:rPr lang="en-US" sz="1600" dirty="0"/>
              <a:t>(highlighted) is a level 2 module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10</a:t>
            </a:fld>
            <a:endParaRPr lang="en-US" altLang="en-US" dirty="0"/>
          </a:p>
        </p:txBody>
      </p:sp>
      <p:pic>
        <p:nvPicPr>
          <p:cNvPr id="3" name="Picture 2" descr="Graphical user interface, text, application, website&#10;&#10;Description automatically generated">
            <a:extLst>
              <a:ext uri="{FF2B5EF4-FFF2-40B4-BE49-F238E27FC236}">
                <a16:creationId xmlns:a16="http://schemas.microsoft.com/office/drawing/2014/main" id="{483ED440-6C23-FE50-6CBD-780D28B60102}"/>
              </a:ext>
            </a:extLst>
          </p:cNvPr>
          <p:cNvPicPr>
            <a:picLocks noChangeAspect="1"/>
          </p:cNvPicPr>
          <p:nvPr/>
        </p:nvPicPr>
        <p:blipFill>
          <a:blip r:embed="rId2"/>
          <a:stretch>
            <a:fillRect/>
          </a:stretch>
        </p:blipFill>
        <p:spPr>
          <a:xfrm>
            <a:off x="5167345" y="1100254"/>
            <a:ext cx="3835407" cy="3477999"/>
          </a:xfrm>
          <a:prstGeom prst="rect">
            <a:avLst/>
          </a:prstGeom>
        </p:spPr>
      </p:pic>
    </p:spTree>
    <p:extLst>
      <p:ext uri="{BB962C8B-B14F-4D97-AF65-F5344CB8AC3E}">
        <p14:creationId xmlns:p14="http://schemas.microsoft.com/office/powerpoint/2010/main" val="4020655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2/2</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Terminology Module </a:t>
            </a:r>
            <a:endParaRPr lang="en-US" sz="2000" b="1" dirty="0"/>
          </a:p>
          <a:p>
            <a:pPr lvl="1"/>
            <a:r>
              <a:rPr lang="en-US" sz="1600" dirty="0"/>
              <a:t>Is published here: </a:t>
            </a:r>
            <a:r>
              <a:rPr lang="en-US" sz="1600" dirty="0">
                <a:hlinkClick r:id="rId2"/>
              </a:rPr>
              <a:t>https://hl7.org/fhir/terminology-module.html</a:t>
            </a:r>
            <a:endParaRPr lang="en-US" sz="1600" dirty="0"/>
          </a:p>
          <a:p>
            <a:pPr lvl="1"/>
            <a:r>
              <a:rPr lang="en-US" sz="1600" dirty="0"/>
              <a:t>Relies on components of the Foundation, Exchange and Conformance modules</a:t>
            </a:r>
          </a:p>
          <a:p>
            <a:pPr lvl="1"/>
            <a:r>
              <a:rPr lang="en-US" sz="1600" dirty="0"/>
              <a:t>Brings together the capabilities that are used for representing and communicating coded, structured data in the FHIR core specification and profiles</a:t>
            </a:r>
          </a:p>
          <a:p>
            <a:pPr lvl="1"/>
            <a:r>
              <a:rPr lang="en-US" sz="1600" dirty="0"/>
              <a:t>Is composed of the following capabilities</a:t>
            </a:r>
          </a:p>
          <a:p>
            <a:pPr lvl="2"/>
            <a:r>
              <a:rPr lang="en-US" sz="1600" dirty="0"/>
              <a:t>Coded data types </a:t>
            </a:r>
          </a:p>
          <a:p>
            <a:pPr lvl="2"/>
            <a:r>
              <a:rPr lang="en-US" sz="1600" dirty="0"/>
              <a:t>Resources</a:t>
            </a:r>
          </a:p>
          <a:p>
            <a:pPr lvl="2"/>
            <a:r>
              <a:rPr lang="en-US" sz="1600" dirty="0"/>
              <a:t>Operations</a:t>
            </a:r>
          </a:p>
          <a:p>
            <a:pPr lvl="2"/>
            <a:r>
              <a:rPr lang="en-US" sz="1600" dirty="0"/>
              <a:t>Documentation</a:t>
            </a:r>
            <a:endParaRPr lang="en-US" sz="1600" dirty="0">
              <a:highlight>
                <a:srgbClr val="FFFF00"/>
              </a:highlight>
            </a:endParaRPr>
          </a:p>
          <a:p>
            <a:pPr lvl="2"/>
            <a:r>
              <a:rPr lang="en-US" sz="1600" dirty="0"/>
              <a:t>The FHIR Terminology Service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11</a:t>
            </a:fld>
            <a:endParaRPr lang="en-US" altLang="en-US" dirty="0"/>
          </a:p>
        </p:txBody>
      </p:sp>
      <p:pic>
        <p:nvPicPr>
          <p:cNvPr id="2" name="Picture 2" descr="Image showing the terminology resources and relationships">
            <a:extLst>
              <a:ext uri="{FF2B5EF4-FFF2-40B4-BE49-F238E27FC236}">
                <a16:creationId xmlns:a16="http://schemas.microsoft.com/office/drawing/2014/main" id="{912C7A10-A65F-1474-8E41-5A90CDECA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8447" y="2983348"/>
            <a:ext cx="3355723" cy="1677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5953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Terminologies link</a:t>
            </a:r>
          </a:p>
        </p:txBody>
      </p:sp>
      <p:sp>
        <p:nvSpPr>
          <p:cNvPr id="5" name="Content Placeholder 4"/>
          <p:cNvSpPr>
            <a:spLocks noGrp="1"/>
          </p:cNvSpPr>
          <p:nvPr>
            <p:ph type="body" sz="quarter" idx="13"/>
          </p:nvPr>
        </p:nvSpPr>
        <p:spPr/>
        <p:txBody>
          <a:bodyPr/>
          <a:lstStyle/>
          <a:p>
            <a:r>
              <a:rPr lang="en-US" dirty="0"/>
              <a:t>Terminologies link </a:t>
            </a:r>
          </a:p>
          <a:p>
            <a:pPr lvl="1"/>
            <a:r>
              <a:rPr lang="en-US" dirty="0"/>
              <a:t>The </a:t>
            </a:r>
            <a:r>
              <a:rPr lang="en-US" dirty="0">
                <a:hlinkClick r:id="rId2"/>
              </a:rPr>
              <a:t>link</a:t>
            </a:r>
            <a:r>
              <a:rPr lang="en-US" dirty="0"/>
              <a:t> (3rd from last) in the top-level (red) navigation bar</a:t>
            </a:r>
          </a:p>
          <a:p>
            <a:pPr lvl="1"/>
            <a:r>
              <a:rPr lang="en-US" dirty="0"/>
              <a:t>The quick and easy way to get to the terminology content in the</a:t>
            </a:r>
            <a:br>
              <a:rPr lang="en-US" dirty="0"/>
            </a:br>
            <a:r>
              <a:rPr lang="en-US" dirty="0"/>
              <a:t>FHIR specification – code systems, value sets, concept maps</a:t>
            </a:r>
          </a:p>
        </p:txBody>
      </p:sp>
      <p:sp>
        <p:nvSpPr>
          <p:cNvPr id="6" name="Slide Number Placeholder 5">
            <a:extLst>
              <a:ext uri="{FF2B5EF4-FFF2-40B4-BE49-F238E27FC236}">
                <a16:creationId xmlns:a16="http://schemas.microsoft.com/office/drawing/2014/main" id="{74E7C096-193F-6145-BE13-A19B70BF091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12</a:t>
            </a:fld>
            <a:endParaRPr lang="en-CA"/>
          </a:p>
        </p:txBody>
      </p:sp>
      <p:pic>
        <p:nvPicPr>
          <p:cNvPr id="7" name="Picture 6" descr="A picture containing text, screenshot, font, logo&#10;&#10;Description automatically generated">
            <a:extLst>
              <a:ext uri="{FF2B5EF4-FFF2-40B4-BE49-F238E27FC236}">
                <a16:creationId xmlns:a16="http://schemas.microsoft.com/office/drawing/2014/main" id="{3195D417-E2FA-F2B1-5374-E451E1579DA5}"/>
              </a:ext>
            </a:extLst>
          </p:cNvPr>
          <p:cNvPicPr>
            <a:picLocks noChangeAspect="1"/>
          </p:cNvPicPr>
          <p:nvPr/>
        </p:nvPicPr>
        <p:blipFill>
          <a:blip r:embed="rId3"/>
          <a:stretch>
            <a:fillRect/>
          </a:stretch>
        </p:blipFill>
        <p:spPr>
          <a:xfrm>
            <a:off x="685800" y="2926080"/>
            <a:ext cx="7772400" cy="1209821"/>
          </a:xfrm>
          <a:prstGeom prst="rect">
            <a:avLst/>
          </a:prstGeom>
        </p:spPr>
      </p:pic>
      <p:sp>
        <p:nvSpPr>
          <p:cNvPr id="12" name="Oval 11">
            <a:extLst>
              <a:ext uri="{FF2B5EF4-FFF2-40B4-BE49-F238E27FC236}">
                <a16:creationId xmlns:a16="http://schemas.microsoft.com/office/drawing/2014/main" id="{0C64DDFA-ECBA-EC4A-8D24-90630FD43AD5}"/>
              </a:ext>
            </a:extLst>
          </p:cNvPr>
          <p:cNvSpPr/>
          <p:nvPr/>
        </p:nvSpPr>
        <p:spPr bwMode="auto">
          <a:xfrm>
            <a:off x="3930552" y="3376795"/>
            <a:ext cx="797895" cy="308389"/>
          </a:xfrm>
          <a:custGeom>
            <a:avLst/>
            <a:gdLst>
              <a:gd name="connsiteX0" fmla="*/ 0 w 1368152"/>
              <a:gd name="connsiteY0" fmla="*/ 274563 h 549126"/>
              <a:gd name="connsiteX1" fmla="*/ 684076 w 1368152"/>
              <a:gd name="connsiteY1" fmla="*/ 0 h 549126"/>
              <a:gd name="connsiteX2" fmla="*/ 1368152 w 1368152"/>
              <a:gd name="connsiteY2" fmla="*/ 274563 h 549126"/>
              <a:gd name="connsiteX3" fmla="*/ 684076 w 1368152"/>
              <a:gd name="connsiteY3" fmla="*/ 549126 h 549126"/>
              <a:gd name="connsiteX4" fmla="*/ 0 w 1368152"/>
              <a:gd name="connsiteY4" fmla="*/ 274563 h 549126"/>
              <a:gd name="connsiteX0" fmla="*/ 684076 w 1368152"/>
              <a:gd name="connsiteY0" fmla="*/ 0 h 549126"/>
              <a:gd name="connsiteX1" fmla="*/ 1368152 w 1368152"/>
              <a:gd name="connsiteY1" fmla="*/ 274563 h 549126"/>
              <a:gd name="connsiteX2" fmla="*/ 684076 w 1368152"/>
              <a:gd name="connsiteY2" fmla="*/ 549126 h 549126"/>
              <a:gd name="connsiteX3" fmla="*/ 0 w 1368152"/>
              <a:gd name="connsiteY3" fmla="*/ 274563 h 549126"/>
              <a:gd name="connsiteX4" fmla="*/ 775516 w 1368152"/>
              <a:gd name="connsiteY4" fmla="*/ 91440 h 549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152" h="549126">
                <a:moveTo>
                  <a:pt x="684076" y="0"/>
                </a:moveTo>
                <a:cubicBezTo>
                  <a:pt x="1061881" y="0"/>
                  <a:pt x="1368152" y="122926"/>
                  <a:pt x="1368152" y="274563"/>
                </a:cubicBezTo>
                <a:cubicBezTo>
                  <a:pt x="1368152" y="426200"/>
                  <a:pt x="1061881" y="549126"/>
                  <a:pt x="684076" y="549126"/>
                </a:cubicBezTo>
                <a:cubicBezTo>
                  <a:pt x="306271" y="549126"/>
                  <a:pt x="0" y="426200"/>
                  <a:pt x="0" y="274563"/>
                </a:cubicBezTo>
                <a:cubicBezTo>
                  <a:pt x="0" y="122926"/>
                  <a:pt x="306271" y="0"/>
                  <a:pt x="775516" y="91440"/>
                </a:cubicBezTo>
              </a:path>
            </a:pathLst>
          </a:custGeom>
          <a:noFill/>
          <a:ln w="38100" cap="flat" cmpd="sng" algn="ctr">
            <a:solidFill>
              <a:srgbClr val="FFFF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350">
              <a:latin typeface="Arial" charset="0"/>
            </a:endParaRPr>
          </a:p>
        </p:txBody>
      </p:sp>
    </p:spTree>
    <p:extLst>
      <p:ext uri="{BB962C8B-B14F-4D97-AF65-F5344CB8AC3E}">
        <p14:creationId xmlns:p14="http://schemas.microsoft.com/office/powerpoint/2010/main" val="727004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8D5090-289B-A94F-8ABF-50C59568BA30}"/>
              </a:ext>
            </a:extLst>
          </p:cNvPr>
          <p:cNvSpPr>
            <a:spLocks noGrp="1"/>
          </p:cNvSpPr>
          <p:nvPr>
            <p:ph type="sldNum" sz="quarter" idx="11"/>
          </p:nvPr>
        </p:nvSpPr>
        <p:spPr/>
        <p:txBody>
          <a:bodyPr/>
          <a:lstStyle/>
          <a:p>
            <a:fld id="{5CC3E5C4-3E2B-40F1-9F2B-C46CEB0C88DF}" type="slidenum">
              <a:rPr lang="en-CA" smtClean="0"/>
              <a:pPr/>
              <a:t>13</a:t>
            </a:fld>
            <a:endParaRPr lang="en-CA"/>
          </a:p>
        </p:txBody>
      </p:sp>
      <p:pic>
        <p:nvPicPr>
          <p:cNvPr id="6" name="Picture 5" descr="A screenshot of a computer&#10;&#10;Description automatically generated">
            <a:extLst>
              <a:ext uri="{FF2B5EF4-FFF2-40B4-BE49-F238E27FC236}">
                <a16:creationId xmlns:a16="http://schemas.microsoft.com/office/drawing/2014/main" id="{89118B89-3D15-5245-7F61-3F9CD9CBD2CB}"/>
              </a:ext>
            </a:extLst>
          </p:cNvPr>
          <p:cNvPicPr>
            <a:picLocks noChangeAspect="1"/>
          </p:cNvPicPr>
          <p:nvPr/>
        </p:nvPicPr>
        <p:blipFill>
          <a:blip r:embed="rId2"/>
          <a:stretch>
            <a:fillRect/>
          </a:stretch>
        </p:blipFill>
        <p:spPr>
          <a:xfrm>
            <a:off x="794620" y="45071"/>
            <a:ext cx="7349255" cy="4751954"/>
          </a:xfrm>
          <a:prstGeom prst="rect">
            <a:avLst/>
          </a:prstGeom>
        </p:spPr>
      </p:pic>
    </p:spTree>
    <p:extLst>
      <p:ext uri="{BB962C8B-B14F-4D97-AF65-F5344CB8AC3E}">
        <p14:creationId xmlns:p14="http://schemas.microsoft.com/office/powerpoint/2010/main" val="3583098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09B6B-9146-AC4C-A0C6-6A6FBADD55CB}"/>
              </a:ext>
            </a:extLst>
          </p:cNvPr>
          <p:cNvSpPr>
            <a:spLocks noGrp="1"/>
          </p:cNvSpPr>
          <p:nvPr>
            <p:ph type="title"/>
          </p:nvPr>
        </p:nvSpPr>
        <p:spPr/>
        <p:txBody>
          <a:bodyPr/>
          <a:lstStyle/>
          <a:p>
            <a:r>
              <a:rPr lang="en-US" dirty="0"/>
              <a:t>FHIR </a:t>
            </a:r>
            <a:r>
              <a:rPr lang="en-US" dirty="0" err="1"/>
              <a:t>Zulip</a:t>
            </a:r>
            <a:r>
              <a:rPr lang="en-US" dirty="0"/>
              <a:t> Chat -  Terminology stream</a:t>
            </a:r>
          </a:p>
        </p:txBody>
      </p:sp>
      <p:sp>
        <p:nvSpPr>
          <p:cNvPr id="4" name="Slide Number Placeholder 3">
            <a:extLst>
              <a:ext uri="{FF2B5EF4-FFF2-40B4-BE49-F238E27FC236}">
                <a16:creationId xmlns:a16="http://schemas.microsoft.com/office/drawing/2014/main" id="{1D07D8C2-9225-C24B-82B4-BA451E3ABF00}"/>
              </a:ext>
            </a:extLst>
          </p:cNvPr>
          <p:cNvSpPr>
            <a:spLocks noGrp="1"/>
          </p:cNvSpPr>
          <p:nvPr>
            <p:ph type="sldNum" sz="quarter" idx="11"/>
          </p:nvPr>
        </p:nvSpPr>
        <p:spPr/>
        <p:txBody>
          <a:bodyPr/>
          <a:lstStyle/>
          <a:p>
            <a:fld id="{5CC3E5C4-3E2B-40F1-9F2B-C46CEB0C88DF}" type="slidenum">
              <a:rPr lang="en-CA" smtClean="0"/>
              <a:pPr/>
              <a:t>14</a:t>
            </a:fld>
            <a:endParaRPr lang="en-CA"/>
          </a:p>
        </p:txBody>
      </p:sp>
      <p:sp>
        <p:nvSpPr>
          <p:cNvPr id="3" name="Content Placeholder 2">
            <a:extLst>
              <a:ext uri="{FF2B5EF4-FFF2-40B4-BE49-F238E27FC236}">
                <a16:creationId xmlns:a16="http://schemas.microsoft.com/office/drawing/2014/main" id="{C7407A5D-491A-3B4C-8853-79844CB64B29}"/>
              </a:ext>
            </a:extLst>
          </p:cNvPr>
          <p:cNvSpPr>
            <a:spLocks noGrp="1"/>
          </p:cNvSpPr>
          <p:nvPr>
            <p:ph idx="4294967295"/>
          </p:nvPr>
        </p:nvSpPr>
        <p:spPr>
          <a:xfrm>
            <a:off x="762000" y="1371600"/>
            <a:ext cx="8382000" cy="3468688"/>
          </a:xfrm>
        </p:spPr>
        <p:txBody>
          <a:bodyPr/>
          <a:lstStyle/>
          <a:p>
            <a:pPr marL="0" indent="0">
              <a:buNone/>
            </a:pPr>
            <a:r>
              <a:rPr lang="en-AU" sz="2250" dirty="0"/>
              <a:t>		</a:t>
            </a:r>
            <a:r>
              <a:rPr lang="en-AU" sz="2250" dirty="0">
                <a:hlinkClick r:id="rId2"/>
              </a:rPr>
              <a:t>https://chat.fhir.org/#narrow/stream/terminology</a:t>
            </a:r>
            <a:endParaRPr lang="en-AU" sz="2250" dirty="0"/>
          </a:p>
          <a:p>
            <a:pPr marL="0" indent="0">
              <a:buNone/>
            </a:pPr>
            <a:endParaRPr lang="en-AU" sz="2250" dirty="0"/>
          </a:p>
          <a:p>
            <a:pPr marL="0" indent="0">
              <a:buNone/>
            </a:pPr>
            <a:endParaRPr lang="en-AU" sz="2250" dirty="0"/>
          </a:p>
          <a:p>
            <a:pPr marL="0" indent="0">
              <a:buNone/>
            </a:pPr>
            <a:endParaRPr lang="en-AU" sz="2250" dirty="0"/>
          </a:p>
          <a:p>
            <a:pPr marL="0" indent="0">
              <a:buNone/>
            </a:pPr>
            <a:endParaRPr lang="en-AU" dirty="0"/>
          </a:p>
          <a:p>
            <a:pPr marL="0" indent="0">
              <a:buNone/>
            </a:pPr>
            <a:endParaRPr lang="en-US" dirty="0"/>
          </a:p>
        </p:txBody>
      </p:sp>
      <p:pic>
        <p:nvPicPr>
          <p:cNvPr id="6" name="Picture 5">
            <a:extLst>
              <a:ext uri="{FF2B5EF4-FFF2-40B4-BE49-F238E27FC236}">
                <a16:creationId xmlns:a16="http://schemas.microsoft.com/office/drawing/2014/main" id="{C3C27D2C-6044-FB4D-8911-B04332249B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1670" y="1743495"/>
            <a:ext cx="4876887" cy="3336449"/>
          </a:xfrm>
          <a:prstGeom prst="rect">
            <a:avLst/>
          </a:prstGeom>
        </p:spPr>
      </p:pic>
    </p:spTree>
    <p:extLst>
      <p:ext uri="{BB962C8B-B14F-4D97-AF65-F5344CB8AC3E}">
        <p14:creationId xmlns:p14="http://schemas.microsoft.com/office/powerpoint/2010/main" val="1753568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a:xfrm>
            <a:off x="722313" y="880485"/>
            <a:ext cx="8287872" cy="2033120"/>
          </a:xfrm>
        </p:spPr>
        <p:txBody>
          <a:bodyPr/>
          <a:lstStyle/>
          <a:p>
            <a:r>
              <a:rPr lang="en-US" dirty="0"/>
              <a:t>terminology Basics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15</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444470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1/6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sz="2000" b="1" dirty="0"/>
              <a:t>Concepts</a:t>
            </a:r>
            <a:endParaRPr lang="en-US" sz="2000" dirty="0"/>
          </a:p>
          <a:p>
            <a:pPr lvl="1"/>
            <a:r>
              <a:rPr lang="en-US" sz="1600" dirty="0"/>
              <a:t>A </a:t>
            </a:r>
            <a:r>
              <a:rPr lang="en-US" sz="1600" b="1" dirty="0"/>
              <a:t>concept</a:t>
            </a:r>
            <a:r>
              <a:rPr lang="en-US" sz="1600" dirty="0"/>
              <a:t> is a unitary mental representation of a real or abstract thing – an atomic unit of thought e.g., </a:t>
            </a:r>
            <a:r>
              <a:rPr lang="en-US" sz="1600" i="1" dirty="0">
                <a:solidFill>
                  <a:srgbClr val="0070C0"/>
                </a:solidFill>
              </a:rPr>
              <a:t>femur</a:t>
            </a:r>
            <a:r>
              <a:rPr lang="en-US" sz="1600" dirty="0"/>
              <a:t>, </a:t>
            </a:r>
            <a:r>
              <a:rPr lang="en-US" sz="1600" i="1" dirty="0">
                <a:solidFill>
                  <a:srgbClr val="0070C0"/>
                </a:solidFill>
              </a:rPr>
              <a:t>Has or had COVID-19</a:t>
            </a:r>
            <a:r>
              <a:rPr lang="en-US" sz="1600" dirty="0"/>
              <a:t>, </a:t>
            </a:r>
            <a:r>
              <a:rPr lang="en-US" sz="1600" i="1" dirty="0">
                <a:solidFill>
                  <a:srgbClr val="0070C0"/>
                </a:solidFill>
              </a:rPr>
              <a:t>aspirin</a:t>
            </a:r>
            <a:r>
              <a:rPr lang="en-US" sz="1600" dirty="0"/>
              <a:t>, </a:t>
            </a:r>
            <a:r>
              <a:rPr lang="en-US" sz="1600" i="1" dirty="0">
                <a:solidFill>
                  <a:srgbClr val="0070C0"/>
                </a:solidFill>
              </a:rPr>
              <a:t>Australia</a:t>
            </a:r>
            <a:r>
              <a:rPr lang="en-US" sz="1600" dirty="0"/>
              <a:t>, </a:t>
            </a:r>
            <a:r>
              <a:rPr lang="en-US" sz="1600" i="1" dirty="0">
                <a:solidFill>
                  <a:srgbClr val="0070C0"/>
                </a:solidFill>
              </a:rPr>
              <a:t>English</a:t>
            </a:r>
            <a:r>
              <a:rPr lang="en-US" sz="1600" dirty="0"/>
              <a:t>, etc.</a:t>
            </a:r>
          </a:p>
          <a:p>
            <a:pPr lvl="1"/>
            <a:r>
              <a:rPr lang="en-US" sz="1600" dirty="0"/>
              <a:t>A </a:t>
            </a:r>
            <a:r>
              <a:rPr lang="en-US" sz="1600" b="1" dirty="0"/>
              <a:t>concept representation </a:t>
            </a:r>
            <a:r>
              <a:rPr lang="en-US" sz="1600" dirty="0"/>
              <a:t>is a vocabulary object that enables the manipulation of a concept. For example, in information exchange based on HL7 specifications. </a:t>
            </a:r>
          </a:p>
          <a:p>
            <a:pPr lvl="1"/>
            <a:r>
              <a:rPr lang="en-US" sz="1600" dirty="0"/>
              <a:t>A </a:t>
            </a:r>
            <a:r>
              <a:rPr lang="en-US" sz="1600" b="1" dirty="0"/>
              <a:t>code</a:t>
            </a:r>
            <a:r>
              <a:rPr lang="en-US" sz="1600" dirty="0"/>
              <a:t> is a concept representation published by the author of a code system as part of the code system. It is the preferred unique identifier for that concept in that code system for the purpose of communication and is used in the </a:t>
            </a:r>
            <a:r>
              <a:rPr lang="en-US" sz="1600" b="1" dirty="0"/>
              <a:t>code</a:t>
            </a:r>
            <a:r>
              <a:rPr lang="en-US" sz="1600" dirty="0"/>
              <a:t> property of an HL7 coded data type e.g., </a:t>
            </a:r>
            <a:r>
              <a:rPr lang="en-US" sz="1600" i="1" dirty="0">
                <a:solidFill>
                  <a:srgbClr val="0070C0"/>
                </a:solidFill>
              </a:rPr>
              <a:t>71341001</a:t>
            </a:r>
            <a:r>
              <a:rPr lang="en-US" sz="1600" dirty="0">
                <a:solidFill>
                  <a:srgbClr val="0070C0"/>
                </a:solidFill>
              </a:rPr>
              <a:t> (SNOMED CT™)</a:t>
            </a:r>
            <a:r>
              <a:rPr lang="en-US" sz="1600" dirty="0"/>
              <a:t>, </a:t>
            </a:r>
            <a:r>
              <a:rPr lang="en-US" sz="1600" dirty="0">
                <a:solidFill>
                  <a:srgbClr val="0070C0"/>
                </a:solidFill>
              </a:rPr>
              <a:t>99349-3 (LOINC™)</a:t>
            </a:r>
            <a:r>
              <a:rPr lang="en-US" sz="1600" dirty="0"/>
              <a:t>, </a:t>
            </a:r>
            <a:r>
              <a:rPr lang="en-US" sz="1600" dirty="0">
                <a:solidFill>
                  <a:srgbClr val="0070C0"/>
                </a:solidFill>
              </a:rPr>
              <a:t>1191 (RxNorm)</a:t>
            </a:r>
            <a:r>
              <a:rPr lang="en-US" sz="1600" dirty="0"/>
              <a:t>, </a:t>
            </a:r>
            <a:r>
              <a:rPr lang="en-US" sz="1600" i="1" dirty="0">
                <a:solidFill>
                  <a:srgbClr val="0070C0"/>
                </a:solidFill>
              </a:rPr>
              <a:t>AU</a:t>
            </a:r>
            <a:r>
              <a:rPr lang="en-US" sz="1600" dirty="0">
                <a:solidFill>
                  <a:srgbClr val="0070C0"/>
                </a:solidFill>
              </a:rPr>
              <a:t> (ISO 3166)</a:t>
            </a:r>
            <a:r>
              <a:rPr lang="en-US" sz="1600" dirty="0"/>
              <a:t>, </a:t>
            </a:r>
            <a:r>
              <a:rPr lang="en-US" sz="1600" i="1" dirty="0">
                <a:solidFill>
                  <a:srgbClr val="0070C0"/>
                </a:solidFill>
              </a:rPr>
              <a:t>en</a:t>
            </a:r>
            <a:r>
              <a:rPr lang="en-US" sz="1600" dirty="0">
                <a:solidFill>
                  <a:srgbClr val="0070C0"/>
                </a:solidFill>
              </a:rPr>
              <a:t> (IETF BCP 47 language tag)</a:t>
            </a:r>
            <a:r>
              <a:rPr lang="en-US" sz="1600" dirty="0"/>
              <a:t>.</a:t>
            </a:r>
            <a:endParaRPr lang="en-US" sz="1600" i="1" dirty="0">
              <a:solidFill>
                <a:srgbClr val="0070C0"/>
              </a:solidFill>
            </a:endParaRPr>
          </a:p>
          <a:p>
            <a:pPr lvl="1"/>
            <a:r>
              <a:rPr lang="en-US" sz="1600" dirty="0"/>
              <a:t>A </a:t>
            </a:r>
            <a:r>
              <a:rPr lang="en-US" sz="1600" b="1" dirty="0"/>
              <a:t>designation</a:t>
            </a:r>
            <a:r>
              <a:rPr lang="en-US" sz="1600" dirty="0"/>
              <a:t> (or </a:t>
            </a:r>
            <a:r>
              <a:rPr lang="en-US" sz="1600" b="1" dirty="0"/>
              <a:t>description</a:t>
            </a:r>
            <a:r>
              <a:rPr lang="en-US" sz="1600" dirty="0"/>
              <a:t>) is a concept representation that may be published by the code system author and is a human language symbol for a concept that is intended to convey the concept meaning to a human being. </a:t>
            </a:r>
            <a:endParaRPr lang="en-US" sz="1200" dirty="0"/>
          </a:p>
          <a:p>
            <a:pPr marL="457200" lvl="1" indent="0">
              <a:buNone/>
            </a:pPr>
            <a:endParaRPr lang="en-US" sz="1600" dirty="0"/>
          </a:p>
          <a:p>
            <a:pPr marL="457200" lvl="1"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16</a:t>
            </a:fld>
            <a:endParaRPr lang="en-US" altLang="en-US" dirty="0"/>
          </a:p>
        </p:txBody>
      </p:sp>
    </p:spTree>
    <p:extLst>
      <p:ext uri="{BB962C8B-B14F-4D97-AF65-F5344CB8AC3E}">
        <p14:creationId xmlns:p14="http://schemas.microsoft.com/office/powerpoint/2010/main" val="3514148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2/6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systems</a:t>
            </a:r>
            <a:r>
              <a:rPr lang="en-AU" altLang="en-US" sz="2000" dirty="0"/>
              <a:t> </a:t>
            </a:r>
            <a:endParaRPr lang="en-US" sz="2000" dirty="0"/>
          </a:p>
          <a:p>
            <a:pPr lvl="1"/>
            <a:r>
              <a:rPr lang="en-US" sz="1600" dirty="0"/>
              <a:t>The context in which a concept is defined is called a </a:t>
            </a:r>
            <a:r>
              <a:rPr lang="en-US" sz="1600" b="1" dirty="0"/>
              <a:t>code system</a:t>
            </a:r>
            <a:r>
              <a:rPr lang="en-US" sz="1600" dirty="0"/>
              <a:t>.</a:t>
            </a:r>
          </a:p>
          <a:p>
            <a:pPr lvl="1"/>
            <a:r>
              <a:rPr lang="en-US" sz="1600" dirty="0"/>
              <a:t>A code system is a collection of </a:t>
            </a:r>
            <a:r>
              <a:rPr lang="en-US" sz="1600" b="1" dirty="0"/>
              <a:t>uniquely identifiable concepts</a:t>
            </a:r>
            <a:r>
              <a:rPr lang="en-US" sz="1600" dirty="0"/>
              <a:t> with </a:t>
            </a:r>
            <a:r>
              <a:rPr lang="en-US" sz="1600" b="1" dirty="0"/>
              <a:t>associated representations</a:t>
            </a:r>
            <a:r>
              <a:rPr lang="en-US" sz="1600" dirty="0"/>
              <a:t>, </a:t>
            </a:r>
            <a:r>
              <a:rPr lang="en-US" sz="1600" b="1" dirty="0"/>
              <a:t>designations</a:t>
            </a:r>
            <a:r>
              <a:rPr lang="en-US" sz="1600" dirty="0"/>
              <a:t>, </a:t>
            </a:r>
            <a:r>
              <a:rPr lang="en-US" sz="1600" b="1" dirty="0"/>
              <a:t>associations</a:t>
            </a:r>
            <a:r>
              <a:rPr lang="en-US" sz="1600" dirty="0"/>
              <a:t> and </a:t>
            </a:r>
            <a:r>
              <a:rPr lang="en-US" sz="1600" b="1" dirty="0"/>
              <a:t>meanings</a:t>
            </a:r>
            <a:r>
              <a:rPr lang="en-US" sz="1600" dirty="0"/>
              <a:t>, </a:t>
            </a:r>
            <a:r>
              <a:rPr lang="en-US" sz="1600" b="1" dirty="0"/>
              <a:t>published by a single organization or authority</a:t>
            </a:r>
            <a:r>
              <a:rPr lang="en-US" sz="1600" dirty="0"/>
              <a:t>.</a:t>
            </a:r>
          </a:p>
          <a:p>
            <a:pPr lvl="1"/>
            <a:r>
              <a:rPr lang="en-US" sz="1600" dirty="0"/>
              <a:t>Many code systems exist in the clinical domain, such as </a:t>
            </a:r>
            <a:r>
              <a:rPr lang="en-US" sz="1600" dirty="0">
                <a:solidFill>
                  <a:srgbClr val="0070C0"/>
                </a:solidFill>
              </a:rPr>
              <a:t>ICD-10™</a:t>
            </a:r>
            <a:r>
              <a:rPr lang="en-US" sz="1600" dirty="0"/>
              <a:t>, </a:t>
            </a:r>
            <a:r>
              <a:rPr lang="en-US" sz="1600" dirty="0">
                <a:solidFill>
                  <a:srgbClr val="0070C0"/>
                </a:solidFill>
              </a:rPr>
              <a:t>SNOMED CT</a:t>
            </a:r>
            <a:r>
              <a:rPr lang="en-US" sz="1600" dirty="0"/>
              <a:t>, and </a:t>
            </a:r>
            <a:r>
              <a:rPr lang="en-US" sz="1600" dirty="0">
                <a:solidFill>
                  <a:srgbClr val="0070C0"/>
                </a:solidFill>
              </a:rPr>
              <a:t>LOINC</a:t>
            </a:r>
            <a:r>
              <a:rPr lang="en-US" sz="1600" dirty="0"/>
              <a:t>, in addition to code systems defined by HL7. </a:t>
            </a:r>
          </a:p>
          <a:p>
            <a:pPr lvl="1"/>
            <a:r>
              <a:rPr lang="en-US" sz="1600" dirty="0"/>
              <a:t>In addition to concepts definitions, a code system may include or support </a:t>
            </a:r>
            <a:r>
              <a:rPr lang="en-US" sz="1600" b="1" dirty="0"/>
              <a:t>relationships between concepts</a:t>
            </a:r>
            <a:r>
              <a:rPr lang="en-US" sz="1600" dirty="0"/>
              <a:t>, </a:t>
            </a:r>
            <a:r>
              <a:rPr lang="en-US" sz="1600" b="1" dirty="0"/>
              <a:t>filters</a:t>
            </a:r>
            <a:r>
              <a:rPr lang="en-US" sz="1600" dirty="0"/>
              <a:t>, </a:t>
            </a:r>
            <a:r>
              <a:rPr lang="en-US" sz="1600" b="1" dirty="0"/>
              <a:t>mechanisms for implementing hierarchies</a:t>
            </a:r>
            <a:r>
              <a:rPr lang="en-US" sz="1600" dirty="0"/>
              <a:t>, </a:t>
            </a:r>
            <a:r>
              <a:rPr lang="en-US" sz="1600" b="1" dirty="0"/>
              <a:t>support for multiple languages</a:t>
            </a:r>
            <a:r>
              <a:rPr lang="en-US" sz="1600" dirty="0"/>
              <a:t>, </a:t>
            </a:r>
            <a:r>
              <a:rPr lang="en-US" sz="1600" b="1" dirty="0"/>
              <a:t>versions</a:t>
            </a:r>
            <a:r>
              <a:rPr lang="en-US" sz="1600" dirty="0"/>
              <a:t>, </a:t>
            </a:r>
            <a:r>
              <a:rPr lang="en-US" sz="1600" b="1" dirty="0"/>
              <a:t>grouping of concepts</a:t>
            </a:r>
            <a:r>
              <a:rPr lang="en-US" sz="1600" dirty="0"/>
              <a:t>, and the </a:t>
            </a:r>
            <a:r>
              <a:rPr lang="en-US" sz="1600" b="1" dirty="0"/>
              <a:t>capability for the composition of new concepts </a:t>
            </a:r>
            <a:r>
              <a:rPr lang="en-US" sz="1600" dirty="0"/>
              <a:t>using a syntax or grammar.</a:t>
            </a:r>
          </a:p>
          <a:p>
            <a:pPr marL="457200" lvl="1" indent="0">
              <a:buNone/>
            </a:pPr>
            <a:endParaRPr lang="en-US" sz="1600" dirty="0"/>
          </a:p>
          <a:p>
            <a:pPr lvl="2"/>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17</a:t>
            </a:fld>
            <a:endParaRPr lang="en-US" altLang="en-US" dirty="0"/>
          </a:p>
        </p:txBody>
      </p:sp>
    </p:spTree>
    <p:extLst>
      <p:ext uri="{BB962C8B-B14F-4D97-AF65-F5344CB8AC3E}">
        <p14:creationId xmlns:p14="http://schemas.microsoft.com/office/powerpoint/2010/main" val="3307449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3/6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 supplements</a:t>
            </a:r>
            <a:endParaRPr lang="en-US" sz="2000" dirty="0"/>
          </a:p>
          <a:p>
            <a:pPr lvl="1"/>
            <a:r>
              <a:rPr lang="en-US" sz="1600" dirty="0"/>
              <a:t>A </a:t>
            </a:r>
            <a:r>
              <a:rPr lang="en-US" sz="1600" b="1" dirty="0"/>
              <a:t>code system supplement</a:t>
            </a:r>
            <a:r>
              <a:rPr lang="en-US" sz="1600" dirty="0"/>
              <a:t> is a technical artifact which can extend an existing code system through the addition of new designations and / or properties to the code system’s existing concepts</a:t>
            </a:r>
          </a:p>
          <a:p>
            <a:pPr lvl="1"/>
            <a:r>
              <a:rPr lang="en-US" sz="1600" dirty="0"/>
              <a:t>Code system supplements </a:t>
            </a:r>
            <a:r>
              <a:rPr lang="en-US" sz="1600" b="1" dirty="0"/>
              <a:t>can not</a:t>
            </a:r>
          </a:p>
          <a:p>
            <a:pPr lvl="2"/>
            <a:r>
              <a:rPr lang="en-US" sz="1600" dirty="0"/>
              <a:t>Change or remove content in the code system</a:t>
            </a:r>
          </a:p>
          <a:p>
            <a:pPr lvl="2"/>
            <a:r>
              <a:rPr lang="en-US" sz="1600" dirty="0"/>
              <a:t>Add new concepts</a:t>
            </a:r>
          </a:p>
          <a:p>
            <a:pPr lvl="1"/>
            <a:r>
              <a:rPr lang="en-US" sz="1600" dirty="0"/>
              <a:t>Code system supplements may be defined by </a:t>
            </a:r>
            <a:r>
              <a:rPr lang="en-US" sz="1600" b="1" dirty="0"/>
              <a:t>parties other than the code system’s owner / authority</a:t>
            </a:r>
            <a:r>
              <a:rPr lang="en-US" sz="1600" dirty="0"/>
              <a:t>.</a:t>
            </a:r>
          </a:p>
          <a:p>
            <a:pPr lvl="1"/>
            <a:r>
              <a:rPr lang="en-US" sz="1600" dirty="0"/>
              <a:t>Supplements are generally used to address the following use cases:</a:t>
            </a:r>
          </a:p>
          <a:p>
            <a:pPr lvl="2"/>
            <a:r>
              <a:rPr lang="en-US" sz="1200" dirty="0"/>
              <a:t>Adding support for additional human languages to a code system</a:t>
            </a:r>
          </a:p>
          <a:p>
            <a:pPr lvl="2"/>
            <a:r>
              <a:rPr lang="en-US" sz="1200" dirty="0"/>
              <a:t>Adding additional properties to the code system’s concepts e.g., adding properties to concepts to support the user interface functionality</a:t>
            </a:r>
          </a:p>
          <a:p>
            <a:pPr lvl="1"/>
            <a:endParaRPr lang="en-US" sz="20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18</a:t>
            </a:fld>
            <a:endParaRPr lang="en-US" altLang="en-US" dirty="0"/>
          </a:p>
        </p:txBody>
      </p:sp>
    </p:spTree>
    <p:extLst>
      <p:ext uri="{BB962C8B-B14F-4D97-AF65-F5344CB8AC3E}">
        <p14:creationId xmlns:p14="http://schemas.microsoft.com/office/powerpoint/2010/main" val="1539144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4/6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sets</a:t>
            </a:r>
            <a:r>
              <a:rPr lang="en-AU" altLang="en-US" sz="2000" dirty="0"/>
              <a:t> </a:t>
            </a:r>
            <a:endParaRPr lang="en-US" sz="2000" dirty="0"/>
          </a:p>
          <a:p>
            <a:pPr lvl="1"/>
            <a:r>
              <a:rPr lang="en-US" sz="1600" dirty="0"/>
              <a:t>A </a:t>
            </a:r>
            <a:r>
              <a:rPr lang="en-US" sz="1600" b="1" dirty="0"/>
              <a:t>value set</a:t>
            </a:r>
            <a:r>
              <a:rPr lang="en-US" sz="1600" dirty="0"/>
              <a:t> describes a collection of concepts drawn from one or more code systems grouped together for </a:t>
            </a:r>
            <a:r>
              <a:rPr lang="en-US" sz="1600" b="1" dirty="0"/>
              <a:t>a specific purpose </a:t>
            </a:r>
            <a:r>
              <a:rPr lang="en-US" sz="1600" dirty="0"/>
              <a:t>(e.g., adverse reaction agent codes from SNOMED CT)</a:t>
            </a:r>
          </a:p>
          <a:p>
            <a:pPr lvl="1"/>
            <a:r>
              <a:rPr lang="en-US" sz="1600" dirty="0"/>
              <a:t>A concept in a value set may be a single concept or a post-coordinated expression</a:t>
            </a:r>
          </a:p>
          <a:p>
            <a:pPr lvl="1"/>
            <a:r>
              <a:rPr lang="en-US" sz="1600" dirty="0"/>
              <a:t>Value sets may select codes from multiple code systems and even multiple versions of the same code system</a:t>
            </a:r>
          </a:p>
          <a:p>
            <a:pPr lvl="1"/>
            <a:r>
              <a:rPr lang="en-US" sz="1600" dirty="0"/>
              <a:t>Key use cases for value sets include:</a:t>
            </a:r>
          </a:p>
          <a:p>
            <a:pPr lvl="2"/>
            <a:r>
              <a:rPr lang="en-US" sz="1600" dirty="0"/>
              <a:t>Specifying a set of codes drawn from one or more code systems, intended for use in a particular context</a:t>
            </a:r>
          </a:p>
          <a:p>
            <a:pPr lvl="2"/>
            <a:r>
              <a:rPr lang="en-US" sz="1600" dirty="0"/>
              <a:t>To link code system definitions and their use in coded elements</a:t>
            </a:r>
          </a:p>
          <a:p>
            <a:pPr lvl="2"/>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19</a:t>
            </a:fld>
            <a:endParaRPr lang="en-US" altLang="en-US" dirty="0"/>
          </a:p>
        </p:txBody>
      </p:sp>
    </p:spTree>
    <p:extLst>
      <p:ext uri="{BB962C8B-B14F-4D97-AF65-F5344CB8AC3E}">
        <p14:creationId xmlns:p14="http://schemas.microsoft.com/office/powerpoint/2010/main" val="3133602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This presentation</a:t>
            </a:r>
          </a:p>
        </p:txBody>
      </p:sp>
      <p:sp>
        <p:nvSpPr>
          <p:cNvPr id="4" name="Content Placeholder 3"/>
          <p:cNvSpPr>
            <a:spLocks noGrp="1"/>
          </p:cNvSpPr>
          <p:nvPr>
            <p:ph type="body" sz="quarter" idx="13"/>
          </p:nvPr>
        </p:nvSpPr>
        <p:spPr/>
        <p:txBody>
          <a:bodyPr/>
          <a:lstStyle/>
          <a:p>
            <a:r>
              <a:rPr lang="en-US" noProof="0" dirty="0"/>
              <a:t>Can be downloaded here:</a:t>
            </a:r>
          </a:p>
          <a:p>
            <a:pPr lvl="1"/>
            <a:r>
              <a:rPr lang="en-US" sz="1800" dirty="0">
                <a:hlinkClick r:id="rId2"/>
              </a:rPr>
              <a:t>FHIR-Terminology-Part-1-2023-04-25</a:t>
            </a:r>
            <a:endParaRPr lang="en-US" sz="1800" dirty="0"/>
          </a:p>
          <a:p>
            <a:pPr lvl="0"/>
            <a:r>
              <a:rPr lang="en-US" noProof="0" dirty="0"/>
              <a:t>Is licensed for use under the Creative Commons, specifically:</a:t>
            </a:r>
          </a:p>
          <a:p>
            <a:pPr lvl="1"/>
            <a:r>
              <a:rPr lang="en-US" u="sng" noProof="0" dirty="0">
                <a:hlinkClick r:id="rId3"/>
              </a:rPr>
              <a:t>Creative Commons Attribution 3.0 Unported License</a:t>
            </a:r>
            <a:endParaRPr lang="en-US" u="sng" noProof="0" dirty="0"/>
          </a:p>
          <a:p>
            <a:pPr lvl="1"/>
            <a:r>
              <a:rPr lang="en-US" noProof="0" dirty="0"/>
              <a:t>(Do with it as you wish – just give credit)</a:t>
            </a:r>
          </a:p>
        </p:txBody>
      </p:sp>
      <p:pic>
        <p:nvPicPr>
          <p:cNvPr id="5" name="Picture 4" descr="Creative Commons Licenc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35921" y="4132053"/>
            <a:ext cx="919847" cy="32403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830855" y="4456090"/>
            <a:ext cx="4357294" cy="584775"/>
          </a:xfrm>
          <a:prstGeom prst="rect">
            <a:avLst/>
          </a:prstGeom>
          <a:noFill/>
        </p:spPr>
        <p:txBody>
          <a:bodyPr wrap="square" rtlCol="0">
            <a:spAutoFit/>
          </a:bodyPr>
          <a:lstStyle/>
          <a:p>
            <a:r>
              <a:rPr lang="en-US" sz="1600" dirty="0"/>
              <a:t>Acknowledgements: Reuben Daniels, Grahame Grieve, Lloyd McKenzie</a:t>
            </a:r>
          </a:p>
        </p:txBody>
      </p:sp>
      <p:sp>
        <p:nvSpPr>
          <p:cNvPr id="8" name="Slide Number Placeholder 3">
            <a:extLst>
              <a:ext uri="{FF2B5EF4-FFF2-40B4-BE49-F238E27FC236}">
                <a16:creationId xmlns:a16="http://schemas.microsoft.com/office/drawing/2014/main" id="{827C7C89-201F-7C4A-A4A1-0533EB17546F}"/>
              </a:ext>
            </a:extLst>
          </p:cNvPr>
          <p:cNvSpPr txBox="1">
            <a:spLocks/>
          </p:cNvSpPr>
          <p:nvPr/>
        </p:nvSpPr>
        <p:spPr>
          <a:xfrm>
            <a:off x="7662862" y="4808560"/>
            <a:ext cx="271463" cy="158750"/>
          </a:xfrm>
          <a:prstGeom prst="rect">
            <a:avLst/>
          </a:prstGeom>
        </p:spPr>
        <p:txBody>
          <a:bodyPr vert="horz" wrap="square" lIns="0" tIns="0" rIns="0" bIns="0" numCol="1" anchor="b" anchorCtr="0" compatLnSpc="1">
            <a:prstTxWarp prst="textNoShape">
              <a:avLst/>
            </a:prstTxWarp>
          </a:bodyPr>
          <a:lstStyle>
            <a:defPPr>
              <a:defRPr lang="en-US"/>
            </a:defPPr>
            <a:lvl1pPr algn="ctr" defTabSz="457200" rtl="0" fontAlgn="base">
              <a:spcBef>
                <a:spcPct val="0"/>
              </a:spcBef>
              <a:spcAft>
                <a:spcPct val="0"/>
              </a:spcAft>
              <a:defRPr sz="700" kern="1200">
                <a:solidFill>
                  <a:schemeClr val="tx1"/>
                </a:solidFill>
                <a:latin typeface="Arial" panose="020B0604020202020204" pitchFamily="34" charset="0"/>
                <a:ea typeface="ヒラギノ角ゴ Pro W3" pitchFamily="-126" charset="-128"/>
                <a:cs typeface="Arial" panose="020B0604020202020204" pitchFamily="34" charset="0"/>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fld id="{5CC3E5C4-3E2B-40F1-9F2B-C46CEB0C88DF}" type="slidenum">
              <a:rPr lang="en-CA" smtClean="0"/>
              <a:pPr/>
              <a:t>2</a:t>
            </a:fld>
            <a:endParaRPr lang="en-CA" dirty="0"/>
          </a:p>
        </p:txBody>
      </p:sp>
    </p:spTree>
    <p:extLst>
      <p:ext uri="{BB962C8B-B14F-4D97-AF65-F5344CB8AC3E}">
        <p14:creationId xmlns:p14="http://schemas.microsoft.com/office/powerpoint/2010/main" val="1681320011"/>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5/6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 expansions</a:t>
            </a:r>
            <a:r>
              <a:rPr lang="en-AU" altLang="en-US" sz="2000" dirty="0"/>
              <a:t> </a:t>
            </a:r>
            <a:endParaRPr lang="en-US" sz="2000" dirty="0"/>
          </a:p>
          <a:p>
            <a:pPr lvl="1"/>
            <a:r>
              <a:rPr lang="en-US" sz="1600" b="1" dirty="0"/>
              <a:t>Expanding </a:t>
            </a:r>
            <a:r>
              <a:rPr lang="en-US" sz="1600" dirty="0"/>
              <a:t>a value set is the process of determining the collection of codes and their descriptions suitable for data entry or validation based on the definition of a value set</a:t>
            </a:r>
          </a:p>
          <a:p>
            <a:pPr lvl="1"/>
            <a:r>
              <a:rPr lang="en-US" sz="1600" dirty="0"/>
              <a:t>The collection of codes produced by this process is known as a </a:t>
            </a:r>
            <a:r>
              <a:rPr lang="en-US" sz="1600" b="1" dirty="0"/>
              <a:t>value set expansion</a:t>
            </a:r>
            <a:endParaRPr lang="en-US" sz="1600" dirty="0"/>
          </a:p>
          <a:p>
            <a:pPr lvl="1"/>
            <a:r>
              <a:rPr lang="en-US" sz="1600" dirty="0"/>
              <a:t>Value set expansions are usually (but not always) generated by specialized software e.g., a terminology server which is capable of evaluating the value set definition and understanding its underpinning code systems</a:t>
            </a:r>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20</a:t>
            </a:fld>
            <a:endParaRPr lang="en-US" altLang="en-US" dirty="0"/>
          </a:p>
        </p:txBody>
      </p:sp>
    </p:spTree>
    <p:extLst>
      <p:ext uri="{BB962C8B-B14F-4D97-AF65-F5344CB8AC3E}">
        <p14:creationId xmlns:p14="http://schemas.microsoft.com/office/powerpoint/2010/main" val="37042144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6/6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References to “value set”</a:t>
            </a:r>
            <a:r>
              <a:rPr lang="en-AU" altLang="en-US" sz="2000" dirty="0"/>
              <a:t> </a:t>
            </a:r>
            <a:endParaRPr lang="en-US" sz="2000" dirty="0"/>
          </a:p>
          <a:p>
            <a:pPr lvl="1"/>
            <a:r>
              <a:rPr lang="en-US" sz="1600" dirty="0"/>
              <a:t>In the absence of an explicit context, the phrase “value set” is usually taken to mean </a:t>
            </a:r>
            <a:r>
              <a:rPr lang="en-US" sz="1600" b="1" dirty="0"/>
              <a:t>BOTH of the following</a:t>
            </a:r>
            <a:r>
              <a:rPr lang="en-US" sz="1600" dirty="0"/>
              <a:t>:</a:t>
            </a:r>
          </a:p>
          <a:p>
            <a:pPr lvl="2"/>
            <a:r>
              <a:rPr lang="en-US" sz="1600" dirty="0"/>
              <a:t>A	</a:t>
            </a:r>
            <a:r>
              <a:rPr lang="en-US" sz="1600" b="1" dirty="0"/>
              <a:t>Value Set Definition </a:t>
            </a:r>
            <a:r>
              <a:rPr lang="en-US" sz="1600" dirty="0"/>
              <a:t>which is a description of the set of concept representations (usually codes) that are intended for use</a:t>
            </a:r>
          </a:p>
          <a:p>
            <a:pPr marL="914400" lvl="2" indent="0">
              <a:buNone/>
            </a:pPr>
            <a:r>
              <a:rPr lang="en-US" sz="1600" b="1" dirty="0"/>
              <a:t>and</a:t>
            </a:r>
          </a:p>
          <a:p>
            <a:pPr lvl="2"/>
            <a:r>
              <a:rPr lang="en-US" sz="1600" dirty="0"/>
              <a:t>A </a:t>
            </a:r>
            <a:r>
              <a:rPr lang="en-US" sz="1600" b="1" dirty="0"/>
              <a:t>Value Set Expansion </a:t>
            </a:r>
            <a:r>
              <a:rPr lang="en-US" sz="1600" dirty="0"/>
              <a:t>which is the set of resulting codes from a value set expansion drawn from one or more specific code systems</a:t>
            </a:r>
          </a:p>
          <a:p>
            <a:pPr lvl="1"/>
            <a:endParaRPr lang="en-US" sz="1600" dirty="0"/>
          </a:p>
          <a:p>
            <a:pPr lvl="1"/>
            <a:endParaRPr lang="en-US" sz="1600" dirty="0"/>
          </a:p>
          <a:p>
            <a:pPr lvl="2"/>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21</a:t>
            </a:fld>
            <a:endParaRPr lang="en-US" altLang="en-US" dirty="0"/>
          </a:p>
        </p:txBody>
      </p:sp>
    </p:spTree>
    <p:extLst>
      <p:ext uri="{BB962C8B-B14F-4D97-AF65-F5344CB8AC3E}">
        <p14:creationId xmlns:p14="http://schemas.microsoft.com/office/powerpoint/2010/main" val="13375743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CODED Data types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22</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635078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1/4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Coded data types</a:t>
            </a:r>
            <a:endParaRPr lang="en-US" sz="2000" dirty="0"/>
          </a:p>
          <a:p>
            <a:pPr lvl="1"/>
            <a:r>
              <a:rPr lang="en-US" sz="1600" dirty="0"/>
              <a:t>Are defined as part of the Data Types component of the Foundation module</a:t>
            </a:r>
          </a:p>
          <a:p>
            <a:pPr lvl="1"/>
            <a:r>
              <a:rPr lang="en-US" sz="1600" dirty="0"/>
              <a:t>Are curated by the FHIR Infrastructure (not Terminology Infrastructure) Work Group in HL7</a:t>
            </a:r>
          </a:p>
          <a:p>
            <a:pPr lvl="1"/>
            <a:r>
              <a:rPr lang="en-US" sz="1600" dirty="0"/>
              <a:t>Include the following data types:</a:t>
            </a:r>
          </a:p>
          <a:p>
            <a:pPr lvl="2"/>
            <a:r>
              <a:rPr lang="en-US" sz="1600" b="1" dirty="0"/>
              <a:t>code</a:t>
            </a:r>
            <a:r>
              <a:rPr lang="en-US" sz="1600" dirty="0"/>
              <a:t> </a:t>
            </a:r>
          </a:p>
          <a:p>
            <a:pPr lvl="2"/>
            <a:r>
              <a:rPr lang="en-US" sz="1600" b="1" dirty="0"/>
              <a:t>Coding</a:t>
            </a:r>
            <a:r>
              <a:rPr lang="en-US" sz="1600" dirty="0"/>
              <a:t> </a:t>
            </a:r>
          </a:p>
          <a:p>
            <a:pPr lvl="2"/>
            <a:r>
              <a:rPr lang="en-US" sz="1600" b="1" dirty="0"/>
              <a:t>CodeableConcept</a:t>
            </a:r>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23</a:t>
            </a:fld>
            <a:endParaRPr lang="en-US" altLang="en-US" dirty="0"/>
          </a:p>
        </p:txBody>
      </p:sp>
    </p:spTree>
    <p:extLst>
      <p:ext uri="{BB962C8B-B14F-4D97-AF65-F5344CB8AC3E}">
        <p14:creationId xmlns:p14="http://schemas.microsoft.com/office/powerpoint/2010/main" val="4225238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2/4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5941455" cy="3560956"/>
          </a:xfrm>
        </p:spPr>
        <p:txBody>
          <a:bodyPr/>
          <a:lstStyle/>
          <a:p>
            <a:pPr marL="0" indent="-102870">
              <a:buNone/>
            </a:pPr>
            <a:r>
              <a:rPr lang="en-AU" altLang="en-US" sz="2000" dirty="0"/>
              <a:t>The </a:t>
            </a:r>
            <a:r>
              <a:rPr lang="en-AU" altLang="en-US" sz="2000" b="1" dirty="0"/>
              <a:t>code</a:t>
            </a:r>
            <a:r>
              <a:rPr lang="en-AU" altLang="en-US" sz="2000" dirty="0"/>
              <a:t> data type</a:t>
            </a:r>
            <a:endParaRPr lang="en-US" sz="1600" dirty="0"/>
          </a:p>
          <a:p>
            <a:pPr lvl="1"/>
            <a:r>
              <a:rPr lang="en-US" sz="1600" dirty="0"/>
              <a:t>Is simply a string representing the code for a concept</a:t>
            </a:r>
          </a:p>
          <a:p>
            <a:pPr lvl="1"/>
            <a:r>
              <a:rPr lang="en-US" sz="1600" dirty="0"/>
              <a:t>The data type does not include identification of the code system nor the display name (description) of the associated concept because these are fixed elsewhere (e.g., in the specification which defines the data element)</a:t>
            </a:r>
          </a:p>
          <a:p>
            <a:pPr lvl="1"/>
            <a:r>
              <a:rPr lang="en-US" sz="1600" dirty="0"/>
              <a:t>Is commonly used for structural data elements where the set of appropriate values are fixed and rarely change e.g., status values such as </a:t>
            </a:r>
            <a:r>
              <a:rPr lang="en-US" sz="1600" i="1" dirty="0">
                <a:solidFill>
                  <a:srgbClr val="0070C0"/>
                </a:solidFill>
              </a:rPr>
              <a:t>draft</a:t>
            </a:r>
            <a:r>
              <a:rPr lang="en-US" sz="1600" dirty="0"/>
              <a:t>, </a:t>
            </a:r>
            <a:r>
              <a:rPr lang="en-US" sz="1600" i="1" dirty="0">
                <a:solidFill>
                  <a:srgbClr val="0070C0"/>
                </a:solidFill>
              </a:rPr>
              <a:t>active</a:t>
            </a:r>
            <a:r>
              <a:rPr lang="en-US" sz="1600" dirty="0"/>
              <a:t>, </a:t>
            </a:r>
            <a:r>
              <a:rPr lang="en-US" sz="1600" i="1" dirty="0">
                <a:solidFill>
                  <a:srgbClr val="0070C0"/>
                </a:solidFill>
              </a:rPr>
              <a:t>retired</a:t>
            </a:r>
            <a:r>
              <a:rPr lang="en-US" sz="1600" dirty="0"/>
              <a:t> and </a:t>
            </a:r>
            <a:r>
              <a:rPr lang="en-US" sz="1600" i="1" dirty="0">
                <a:solidFill>
                  <a:srgbClr val="0070C0"/>
                </a:solidFill>
              </a:rPr>
              <a:t>unknown</a:t>
            </a:r>
            <a:endParaRPr lang="en-US" sz="1600" dirty="0"/>
          </a:p>
          <a:p>
            <a:pPr lvl="1"/>
            <a:r>
              <a:rPr lang="en-US" sz="1600" dirty="0"/>
              <a:t>Is considered essential to interoperability</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24</a:t>
            </a:fld>
            <a:endParaRPr lang="en-US" altLang="en-US" dirty="0"/>
          </a:p>
        </p:txBody>
      </p:sp>
      <p:pic>
        <p:nvPicPr>
          <p:cNvPr id="6" name="Picture 5">
            <a:extLst>
              <a:ext uri="{FF2B5EF4-FFF2-40B4-BE49-F238E27FC236}">
                <a16:creationId xmlns:a16="http://schemas.microsoft.com/office/drawing/2014/main" id="{6C309BEF-7BC8-143C-5841-9CA1BC8D41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5818" y="1100254"/>
            <a:ext cx="2074655" cy="1404382"/>
          </a:xfrm>
          <a:prstGeom prst="rect">
            <a:avLst/>
          </a:prstGeom>
        </p:spPr>
      </p:pic>
    </p:spTree>
    <p:extLst>
      <p:ext uri="{BB962C8B-B14F-4D97-AF65-F5344CB8AC3E}">
        <p14:creationId xmlns:p14="http://schemas.microsoft.com/office/powerpoint/2010/main" val="1782788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3/4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735402" cy="3560956"/>
          </a:xfrm>
        </p:spPr>
        <p:txBody>
          <a:bodyPr/>
          <a:lstStyle/>
          <a:p>
            <a:pPr marL="0" indent="-102870">
              <a:buNone/>
            </a:pPr>
            <a:r>
              <a:rPr lang="en-AU" altLang="en-US" sz="2000" dirty="0"/>
              <a:t>The </a:t>
            </a:r>
            <a:r>
              <a:rPr lang="en-AU" altLang="en-US" sz="2000" b="1" dirty="0"/>
              <a:t>Coding</a:t>
            </a:r>
            <a:r>
              <a:rPr lang="en-AU" altLang="en-US" sz="2000" dirty="0"/>
              <a:t> data type</a:t>
            </a:r>
            <a:endParaRPr lang="en-US" sz="1600" dirty="0"/>
          </a:p>
          <a:p>
            <a:pPr lvl="1"/>
            <a:r>
              <a:rPr lang="en-US" sz="1600" dirty="0"/>
              <a:t>Supports representation of the concept’s code and the following additional attributes:</a:t>
            </a:r>
          </a:p>
          <a:p>
            <a:pPr lvl="2"/>
            <a:r>
              <a:rPr lang="en-US" sz="1600" dirty="0"/>
              <a:t>The code system</a:t>
            </a:r>
          </a:p>
          <a:p>
            <a:pPr lvl="2"/>
            <a:r>
              <a:rPr lang="en-US" sz="1600" dirty="0"/>
              <a:t>The code system version</a:t>
            </a:r>
          </a:p>
          <a:p>
            <a:pPr lvl="2"/>
            <a:r>
              <a:rPr lang="en-US" sz="1600" dirty="0"/>
              <a:t>The concept’s display name (description)</a:t>
            </a:r>
          </a:p>
          <a:p>
            <a:pPr lvl="2"/>
            <a:r>
              <a:rPr lang="en-US" sz="1600" dirty="0"/>
              <a:t>Whether (or not) the concept was directly selected by a user</a:t>
            </a:r>
          </a:p>
          <a:p>
            <a:pPr lvl="1"/>
            <a:r>
              <a:rPr lang="en-US" sz="1600" dirty="0"/>
              <a:t>Coding data elements are generally not used directly because only a single concept from a single code system can be represented. Interoperability often requires multiple concepts from different code systems i.e., translations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25</a:t>
            </a:fld>
            <a:endParaRPr lang="en-US" altLang="en-US" dirty="0"/>
          </a:p>
        </p:txBody>
      </p:sp>
      <p:pic>
        <p:nvPicPr>
          <p:cNvPr id="7" name="Picture 6">
            <a:extLst>
              <a:ext uri="{FF2B5EF4-FFF2-40B4-BE49-F238E27FC236}">
                <a16:creationId xmlns:a16="http://schemas.microsoft.com/office/drawing/2014/main" id="{FFE550D7-8443-EB12-AA79-DE28273B0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9764" y="1100254"/>
            <a:ext cx="2626195" cy="2786166"/>
          </a:xfrm>
          <a:prstGeom prst="rect">
            <a:avLst/>
          </a:prstGeom>
        </p:spPr>
      </p:pic>
    </p:spTree>
    <p:extLst>
      <p:ext uri="{BB962C8B-B14F-4D97-AF65-F5344CB8AC3E}">
        <p14:creationId xmlns:p14="http://schemas.microsoft.com/office/powerpoint/2010/main" val="21587117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4/4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920252" cy="3560956"/>
          </a:xfrm>
        </p:spPr>
        <p:txBody>
          <a:bodyPr/>
          <a:lstStyle/>
          <a:p>
            <a:pPr marL="0" indent="-102870">
              <a:buNone/>
            </a:pPr>
            <a:r>
              <a:rPr lang="en-AU" altLang="en-US" sz="2000" dirty="0"/>
              <a:t>The </a:t>
            </a:r>
            <a:r>
              <a:rPr lang="en-AU" altLang="en-US" sz="2000" b="1" dirty="0"/>
              <a:t>CodeableConcept</a:t>
            </a:r>
            <a:r>
              <a:rPr lang="en-AU" altLang="en-US" sz="2000" dirty="0"/>
              <a:t> data type</a:t>
            </a:r>
            <a:endParaRPr lang="en-US" sz="1600" dirty="0"/>
          </a:p>
          <a:p>
            <a:pPr lvl="1"/>
            <a:r>
              <a:rPr lang="en-US" sz="1600" dirty="0"/>
              <a:t>Is a data type consisting of zero or more Coding elements representing the same concept. The coding elements may have slightly different granularity due to the differences in the definitions of the underlying codes.</a:t>
            </a:r>
          </a:p>
          <a:p>
            <a:pPr lvl="1"/>
            <a:r>
              <a:rPr lang="en-US" sz="1600" dirty="0"/>
              <a:t>Supports the typical interoperability use case of sending a local code that a concept was coded with, and additionally one or more translations to other (often publicly defined) code systems such as LOINC or SNOMED CT</a:t>
            </a:r>
          </a:p>
          <a:p>
            <a:pPr lvl="1"/>
            <a:r>
              <a:rPr lang="en-US" sz="1600" dirty="0"/>
              <a:t>Has a ‘text’ element for representation of the concept as entered or chosen by the user</a:t>
            </a:r>
          </a:p>
          <a:p>
            <a:pPr marL="457200" lvl="1" indent="0">
              <a:buNone/>
            </a:pPr>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26</a:t>
            </a:fld>
            <a:endParaRPr lang="en-US" altLang="en-US" dirty="0"/>
          </a:p>
        </p:txBody>
      </p:sp>
      <p:pic>
        <p:nvPicPr>
          <p:cNvPr id="8" name="Picture 7">
            <a:extLst>
              <a:ext uri="{FF2B5EF4-FFF2-40B4-BE49-F238E27FC236}">
                <a16:creationId xmlns:a16="http://schemas.microsoft.com/office/drawing/2014/main" id="{F1BBA506-78A4-248C-1B22-702D00A794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8935" y="1100254"/>
            <a:ext cx="2719316" cy="1350150"/>
          </a:xfrm>
          <a:prstGeom prst="rect">
            <a:avLst/>
          </a:prstGeom>
        </p:spPr>
      </p:pic>
    </p:spTree>
    <p:extLst>
      <p:ext uri="{BB962C8B-B14F-4D97-AF65-F5344CB8AC3E}">
        <p14:creationId xmlns:p14="http://schemas.microsoft.com/office/powerpoint/2010/main" val="1240038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Resources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27</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24493755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FHIR Resources</a:t>
            </a:r>
            <a:endParaRPr lang="en-US" sz="2000" dirty="0"/>
          </a:p>
          <a:p>
            <a:pPr lvl="1"/>
            <a:r>
              <a:rPr lang="en-US" sz="1600" dirty="0"/>
              <a:t>Includes the following Resources </a:t>
            </a:r>
            <a:r>
              <a:rPr lang="en-US" sz="1200" dirty="0"/>
              <a:t>(</a:t>
            </a:r>
            <a:r>
              <a:rPr lang="en-US" sz="1200" i="1" dirty="0"/>
              <a:t>* FMM levels changed in R5</a:t>
            </a:r>
            <a:r>
              <a:rPr lang="en-US" sz="1200" dirty="0"/>
              <a:t>)</a:t>
            </a:r>
          </a:p>
          <a:p>
            <a:pPr lvl="2"/>
            <a:r>
              <a:rPr lang="en-US" sz="1200" b="1" dirty="0"/>
              <a:t>CodeSystem (Normative)</a:t>
            </a:r>
            <a:endParaRPr lang="en-US" sz="1200" dirty="0"/>
          </a:p>
          <a:p>
            <a:pPr lvl="2"/>
            <a:r>
              <a:rPr lang="en-US" sz="1200" b="1" dirty="0"/>
              <a:t>ValueSet (Normative)</a:t>
            </a:r>
            <a:endParaRPr lang="en-US" sz="1200" dirty="0"/>
          </a:p>
          <a:p>
            <a:pPr lvl="2"/>
            <a:r>
              <a:rPr lang="en-US" sz="1200" b="1" dirty="0"/>
              <a:t>ConceptMap (FMM 3) </a:t>
            </a:r>
            <a:r>
              <a:rPr lang="en-US" sz="1200" dirty="0"/>
              <a:t>*</a:t>
            </a:r>
            <a:endParaRPr lang="en-US" sz="1200" b="1" dirty="0"/>
          </a:p>
          <a:p>
            <a:pPr lvl="2"/>
            <a:r>
              <a:rPr lang="en-US" sz="1200" b="1" dirty="0"/>
              <a:t>NamingSystem (FMM 4) *</a:t>
            </a:r>
          </a:p>
          <a:p>
            <a:pPr lvl="2"/>
            <a:r>
              <a:rPr lang="en-US" sz="1200" b="1" dirty="0"/>
              <a:t>TerminologyCapabilities (FMM 1) *</a:t>
            </a:r>
            <a:endParaRPr lang="en-US" sz="1200" i="1" dirty="0"/>
          </a:p>
          <a:p>
            <a:pPr lvl="1"/>
            <a:r>
              <a:rPr lang="en-US" sz="1600" dirty="0"/>
              <a:t>Have common metadata data elements</a:t>
            </a:r>
          </a:p>
          <a:p>
            <a:pPr lvl="2">
              <a:spcBef>
                <a:spcPts val="300"/>
              </a:spcBef>
            </a:pPr>
            <a:r>
              <a:rPr lang="en-US" sz="1200" dirty="0"/>
              <a:t>A status and experimental indicator</a:t>
            </a:r>
          </a:p>
          <a:p>
            <a:pPr lvl="2">
              <a:spcBef>
                <a:spcPts val="300"/>
              </a:spcBef>
            </a:pPr>
            <a:r>
              <a:rPr lang="en-US" sz="1200" dirty="0"/>
              <a:t>A human-readable title (except NamingSystem) and a machine-processible name</a:t>
            </a:r>
          </a:p>
          <a:p>
            <a:pPr lvl="2">
              <a:spcBef>
                <a:spcPts val="300"/>
              </a:spcBef>
            </a:pPr>
            <a:r>
              <a:rPr lang="en-US" sz="1200" dirty="0"/>
              <a:t>Identifiers, version, status, publication date</a:t>
            </a:r>
            <a:endParaRPr lang="en-US" sz="1600" dirty="0"/>
          </a:p>
          <a:p>
            <a:pPr lvl="2">
              <a:spcBef>
                <a:spcPts val="300"/>
              </a:spcBef>
            </a:pPr>
            <a:r>
              <a:rPr lang="en-US" sz="1200" dirty="0"/>
              <a:t>Description, purpose and publisher</a:t>
            </a:r>
          </a:p>
          <a:p>
            <a:pPr lvl="2">
              <a:spcBef>
                <a:spcPts val="300"/>
              </a:spcBef>
            </a:pPr>
            <a:r>
              <a:rPr lang="en-US" sz="1200" dirty="0"/>
              <a:t>Contacts</a:t>
            </a:r>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28</a:t>
            </a:fld>
            <a:endParaRPr lang="en-US" altLang="en-US" dirty="0"/>
          </a:p>
        </p:txBody>
      </p:sp>
    </p:spTree>
    <p:extLst>
      <p:ext uri="{BB962C8B-B14F-4D97-AF65-F5344CB8AC3E}">
        <p14:creationId xmlns:p14="http://schemas.microsoft.com/office/powerpoint/2010/main" val="15227697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2/8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036260"/>
            <a:ext cx="8228883" cy="3560956"/>
          </a:xfrm>
        </p:spPr>
        <p:txBody>
          <a:bodyPr/>
          <a:lstStyle/>
          <a:p>
            <a:pPr marL="0" indent="-102870">
              <a:buNone/>
            </a:pPr>
            <a:r>
              <a:rPr lang="en-AU" altLang="en-US" sz="2000" dirty="0"/>
              <a:t>The </a:t>
            </a:r>
            <a:r>
              <a:rPr lang="en-AU" altLang="en-US" sz="2000" b="1" dirty="0" err="1"/>
              <a:t>CodeSystem</a:t>
            </a:r>
            <a:r>
              <a:rPr lang="en-AU" altLang="en-US" sz="2000" b="1" dirty="0"/>
              <a:t> </a:t>
            </a:r>
            <a:r>
              <a:rPr lang="en-AU" altLang="en-US" sz="2000" dirty="0"/>
              <a:t>Resource</a:t>
            </a:r>
            <a:endParaRPr lang="en-US" sz="2000" dirty="0"/>
          </a:p>
          <a:p>
            <a:pPr lvl="1"/>
            <a:r>
              <a:rPr lang="en-US" sz="1600" dirty="0"/>
              <a:t>Is used to declare the existence of and describe a </a:t>
            </a:r>
            <a:r>
              <a:rPr lang="en-US" sz="1600" b="1" dirty="0"/>
              <a:t>code system</a:t>
            </a:r>
            <a:r>
              <a:rPr lang="en-US" sz="1600" dirty="0"/>
              <a:t> or </a:t>
            </a:r>
            <a:r>
              <a:rPr lang="en-US" sz="1600" b="1" dirty="0"/>
              <a:t>code system supplement</a:t>
            </a:r>
            <a:r>
              <a:rPr lang="en-US" sz="1600" dirty="0"/>
              <a:t> and its key properties; and optionally define some or all its concepts</a:t>
            </a:r>
          </a:p>
          <a:p>
            <a:pPr lvl="1"/>
            <a:r>
              <a:rPr lang="en-US" sz="1600" dirty="0"/>
              <a:t>Has data elements to represent various parts of a code system, including:</a:t>
            </a:r>
          </a:p>
          <a:p>
            <a:pPr lvl="2"/>
            <a:r>
              <a:rPr lang="en-US" sz="1400" dirty="0"/>
              <a:t>Copyright</a:t>
            </a:r>
          </a:p>
          <a:p>
            <a:pPr lvl="2"/>
            <a:r>
              <a:rPr lang="en-US" sz="1400" dirty="0"/>
              <a:t>Case sensitivity</a:t>
            </a:r>
          </a:p>
          <a:p>
            <a:pPr lvl="2"/>
            <a:r>
              <a:rPr lang="en-US" sz="1400" dirty="0"/>
              <a:t>The meaning of a hierarchy (if one exists)</a:t>
            </a:r>
          </a:p>
          <a:p>
            <a:pPr lvl="2"/>
            <a:r>
              <a:rPr lang="en-US" sz="1400" dirty="0"/>
              <a:t>Whether the CodeSystem resource represents a complete code system (with concepts), a supplement, a fragment, code system metadata only, or an example code system</a:t>
            </a:r>
          </a:p>
          <a:p>
            <a:pPr lvl="2"/>
            <a:r>
              <a:rPr lang="en-US" sz="1400" dirty="0"/>
              <a:t>Whether a compositional grammar is defined</a:t>
            </a:r>
          </a:p>
          <a:p>
            <a:pPr lvl="2"/>
            <a:r>
              <a:rPr lang="en-US" sz="1400" dirty="0"/>
              <a:t>Filters for selecting parts of the code system’s concept e.g., in value sets</a:t>
            </a:r>
          </a:p>
          <a:p>
            <a:pPr lvl="2"/>
            <a:r>
              <a:rPr lang="en-US" sz="1400" dirty="0"/>
              <a:t>Code system defined concept properties</a:t>
            </a:r>
          </a:p>
          <a:p>
            <a:pPr lvl="2"/>
            <a:r>
              <a:rPr lang="en-US" sz="1400" dirty="0"/>
              <a:t>Concepts together with their definitions, display names an alternative designations</a:t>
            </a:r>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a:xfrm>
            <a:off x="1200150" y="4971950"/>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29</a:t>
            </a:fld>
            <a:endParaRPr lang="en-US" altLang="en-US" dirty="0"/>
          </a:p>
        </p:txBody>
      </p:sp>
    </p:spTree>
    <p:extLst>
      <p:ext uri="{BB962C8B-B14F-4D97-AF65-F5344CB8AC3E}">
        <p14:creationId xmlns:p14="http://schemas.microsoft.com/office/powerpoint/2010/main" val="3652956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This presentation</a:t>
            </a:r>
          </a:p>
        </p:txBody>
      </p:sp>
      <p:sp>
        <p:nvSpPr>
          <p:cNvPr id="4" name="Content Placeholder 3"/>
          <p:cNvSpPr>
            <a:spLocks noGrp="1"/>
          </p:cNvSpPr>
          <p:nvPr>
            <p:ph type="body" sz="quarter" idx="13"/>
          </p:nvPr>
        </p:nvSpPr>
        <p:spPr/>
        <p:txBody>
          <a:bodyPr/>
          <a:lstStyle/>
          <a:p>
            <a:r>
              <a:rPr lang="en-US" dirty="0"/>
              <a:t>Based on the current official version of HL7 FHIR</a:t>
            </a:r>
            <a:endParaRPr lang="en-US" sz="2200" dirty="0"/>
          </a:p>
          <a:p>
            <a:pPr lvl="1"/>
            <a:r>
              <a:rPr lang="en-US" b="1" i="0" dirty="0">
                <a:solidFill>
                  <a:srgbClr val="333333"/>
                </a:solidFill>
                <a:effectLst/>
                <a:latin typeface="+mn-lt"/>
              </a:rPr>
              <a:t>FHIR Release 5 </a:t>
            </a:r>
            <a:r>
              <a:rPr lang="en-US" dirty="0">
                <a:latin typeface="+mn-lt"/>
              </a:rPr>
              <a:t>(v5.0.0)</a:t>
            </a:r>
          </a:p>
          <a:p>
            <a:pPr lvl="1"/>
            <a:r>
              <a:rPr lang="en-US" dirty="0">
                <a:hlinkClick r:id="rId2"/>
              </a:rPr>
              <a:t>https://hl7.org/fhir/</a:t>
            </a:r>
            <a:endParaRPr lang="en-US" dirty="0"/>
          </a:p>
          <a:p>
            <a:pPr lvl="1"/>
            <a:r>
              <a:rPr lang="en-US" dirty="0"/>
              <a:t>Particular relevant and significant differences from the prior R4B release (</a:t>
            </a:r>
            <a:r>
              <a:rPr lang="en-US" dirty="0">
                <a:hlinkClick r:id="rId3"/>
              </a:rPr>
              <a:t>http://hl7.org/fhir/R4B/</a:t>
            </a:r>
            <a:r>
              <a:rPr lang="en-US" dirty="0"/>
              <a:t>) will be noted</a:t>
            </a:r>
          </a:p>
          <a:p>
            <a:pPr lvl="2"/>
            <a:r>
              <a:rPr lang="en-US" dirty="0"/>
              <a:t>Many (or most) terminology services are anticipated to remain on R4/R4B for an indefinite period of time</a:t>
            </a:r>
          </a:p>
        </p:txBody>
      </p:sp>
      <p:sp>
        <p:nvSpPr>
          <p:cNvPr id="8" name="Slide Number Placeholder 3">
            <a:extLst>
              <a:ext uri="{FF2B5EF4-FFF2-40B4-BE49-F238E27FC236}">
                <a16:creationId xmlns:a16="http://schemas.microsoft.com/office/drawing/2014/main" id="{827C7C89-201F-7C4A-A4A1-0533EB17546F}"/>
              </a:ext>
            </a:extLst>
          </p:cNvPr>
          <p:cNvSpPr txBox="1">
            <a:spLocks/>
          </p:cNvSpPr>
          <p:nvPr/>
        </p:nvSpPr>
        <p:spPr>
          <a:xfrm>
            <a:off x="7662862" y="4808560"/>
            <a:ext cx="271463" cy="158750"/>
          </a:xfrm>
          <a:prstGeom prst="rect">
            <a:avLst/>
          </a:prstGeom>
        </p:spPr>
        <p:txBody>
          <a:bodyPr vert="horz" wrap="square" lIns="0" tIns="0" rIns="0" bIns="0" numCol="1" anchor="b" anchorCtr="0" compatLnSpc="1">
            <a:prstTxWarp prst="textNoShape">
              <a:avLst/>
            </a:prstTxWarp>
          </a:bodyPr>
          <a:lstStyle>
            <a:defPPr>
              <a:defRPr lang="en-US"/>
            </a:defPPr>
            <a:lvl1pPr algn="ctr" defTabSz="457200" rtl="0" fontAlgn="base">
              <a:spcBef>
                <a:spcPct val="0"/>
              </a:spcBef>
              <a:spcAft>
                <a:spcPct val="0"/>
              </a:spcAft>
              <a:defRPr sz="700" kern="1200">
                <a:solidFill>
                  <a:schemeClr val="tx1"/>
                </a:solidFill>
                <a:latin typeface="Arial" panose="020B0604020202020204" pitchFamily="34" charset="0"/>
                <a:ea typeface="ヒラギノ角ゴ Pro W3" pitchFamily="-126" charset="-128"/>
                <a:cs typeface="Arial" panose="020B0604020202020204" pitchFamily="34" charset="0"/>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fld id="{5CC3E5C4-3E2B-40F1-9F2B-C46CEB0C88DF}" type="slidenum">
              <a:rPr lang="en-CA" smtClean="0"/>
              <a:pPr/>
              <a:t>3</a:t>
            </a:fld>
            <a:endParaRPr lang="en-CA" dirty="0"/>
          </a:p>
        </p:txBody>
      </p:sp>
    </p:spTree>
    <p:extLst>
      <p:ext uri="{BB962C8B-B14F-4D97-AF65-F5344CB8AC3E}">
        <p14:creationId xmlns:p14="http://schemas.microsoft.com/office/powerpoint/2010/main" val="2899208819"/>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3/8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CodeSystem</a:t>
            </a:r>
            <a:r>
              <a:rPr lang="en-AU" altLang="en-US" sz="2000" b="1" dirty="0"/>
              <a:t> </a:t>
            </a:r>
            <a:r>
              <a:rPr lang="en-AU" altLang="en-US" sz="2000" dirty="0"/>
              <a:t>Resource</a:t>
            </a:r>
            <a:endParaRPr lang="en-US" sz="2000" dirty="0"/>
          </a:p>
          <a:p>
            <a:pPr lvl="1"/>
            <a:r>
              <a:rPr lang="en-US" sz="1600" dirty="0"/>
              <a:t>May list some or all the concepts in the code system, along with their basic properties (code, definition, display name), additional designations, and additional properties</a:t>
            </a:r>
          </a:p>
          <a:p>
            <a:pPr lvl="1"/>
            <a:r>
              <a:rPr lang="en-US" sz="1600" dirty="0"/>
              <a:t>Is not intended</a:t>
            </a:r>
          </a:p>
          <a:p>
            <a:pPr lvl="2"/>
            <a:r>
              <a:rPr lang="en-US" sz="1600" dirty="0"/>
              <a:t>To support the process of maintaining a code system</a:t>
            </a:r>
          </a:p>
          <a:p>
            <a:pPr lvl="2"/>
            <a:r>
              <a:rPr lang="en-US" sz="1600" dirty="0"/>
              <a:t>For distributing the entirety of large existing code systems like SNOMED CT, LOINC, RxNorm etc.</a:t>
            </a:r>
          </a:p>
          <a:p>
            <a:pPr lvl="1"/>
            <a:endParaRPr lang="en-US" sz="14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30</a:t>
            </a:fld>
            <a:endParaRPr lang="en-US" altLang="en-US" dirty="0"/>
          </a:p>
        </p:txBody>
      </p:sp>
    </p:spTree>
    <p:extLst>
      <p:ext uri="{BB962C8B-B14F-4D97-AF65-F5344CB8AC3E}">
        <p14:creationId xmlns:p14="http://schemas.microsoft.com/office/powerpoint/2010/main" val="35701346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4/8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ValueSet</a:t>
            </a:r>
            <a:r>
              <a:rPr lang="en-AU" altLang="en-US" sz="2000" b="1" dirty="0"/>
              <a:t> </a:t>
            </a:r>
            <a:r>
              <a:rPr lang="en-AU" altLang="en-US" sz="2000" dirty="0"/>
              <a:t>Resource</a:t>
            </a:r>
            <a:endParaRPr lang="en-US" sz="2000" dirty="0"/>
          </a:p>
          <a:p>
            <a:pPr lvl="1"/>
            <a:r>
              <a:rPr lang="en-US" sz="1600" dirty="0"/>
              <a:t>May represent a value set definition as well as a value set expansion</a:t>
            </a:r>
          </a:p>
          <a:p>
            <a:pPr lvl="1"/>
            <a:r>
              <a:rPr lang="en-US" sz="1600" dirty="0"/>
              <a:t>Is used throughout the FHIR specification to control the use of coded values through a mechanism known as binding.</a:t>
            </a:r>
          </a:p>
          <a:p>
            <a:pPr lvl="1"/>
            <a:r>
              <a:rPr lang="en-US" sz="1600" dirty="0"/>
              <a:t>Has data elements to represent various parts of a value set including</a:t>
            </a:r>
          </a:p>
          <a:p>
            <a:pPr lvl="2"/>
            <a:r>
              <a:rPr lang="en-US" sz="1600" dirty="0"/>
              <a:t>the value set definition i.e., the Content Logical Definition (CLD) which is a formal representation of value set content and is intended to be machine processable. It is used to generate the coded content of the value set expansion.</a:t>
            </a:r>
          </a:p>
          <a:p>
            <a:pPr lvl="2"/>
            <a:r>
              <a:rPr lang="en-US" sz="1600" dirty="0"/>
              <a:t>the value set expansion i.e., the concepts resulting from an evaluation of the CLD at a point in time and based on expansion parameters. Expansions are usually, but not necessarily, generated by FHIR terminology server software.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31</a:t>
            </a:fld>
            <a:endParaRPr lang="en-US" altLang="en-US" dirty="0"/>
          </a:p>
        </p:txBody>
      </p:sp>
    </p:spTree>
    <p:extLst>
      <p:ext uri="{BB962C8B-B14F-4D97-AF65-F5344CB8AC3E}">
        <p14:creationId xmlns:p14="http://schemas.microsoft.com/office/powerpoint/2010/main" val="11628955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5/8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33612" y="1100254"/>
            <a:ext cx="8228883" cy="3560956"/>
          </a:xfrm>
        </p:spPr>
        <p:txBody>
          <a:bodyPr/>
          <a:lstStyle/>
          <a:p>
            <a:pPr marL="0" indent="-102870">
              <a:buNone/>
            </a:pPr>
            <a:r>
              <a:rPr lang="en-AU" altLang="en-US" sz="2000" dirty="0"/>
              <a:t>The </a:t>
            </a:r>
            <a:r>
              <a:rPr lang="en-AU" altLang="en-US" sz="2000" b="1" dirty="0" err="1"/>
              <a:t>ConceptMap</a:t>
            </a:r>
            <a:r>
              <a:rPr lang="en-AU" altLang="en-US" sz="2000" b="1" dirty="0"/>
              <a:t> </a:t>
            </a:r>
            <a:r>
              <a:rPr lang="en-AU" altLang="en-US" sz="2000" dirty="0"/>
              <a:t>Resource</a:t>
            </a:r>
            <a:endParaRPr lang="en-US" sz="2000" dirty="0"/>
          </a:p>
          <a:p>
            <a:pPr lvl="1"/>
            <a:r>
              <a:rPr lang="en-US" sz="1600" dirty="0"/>
              <a:t>Is used to define relationships (mappings) from one set of concepts to those in another set. These maps are typically from concepts in one code system to those in another but may also be data element concepts or classes in class models.</a:t>
            </a:r>
          </a:p>
          <a:p>
            <a:pPr lvl="1"/>
            <a:r>
              <a:rPr lang="en-US" sz="1600" dirty="0"/>
              <a:t>Has data elements to represent various parts of a map, including:</a:t>
            </a:r>
          </a:p>
          <a:p>
            <a:pPr lvl="2">
              <a:spcBef>
                <a:spcPts val="300"/>
              </a:spcBef>
            </a:pPr>
            <a:r>
              <a:rPr lang="en-US" sz="1400" dirty="0"/>
              <a:t>A </a:t>
            </a:r>
            <a:r>
              <a:rPr lang="en-US" sz="1400" b="1" dirty="0"/>
              <a:t>source value set </a:t>
            </a:r>
            <a:r>
              <a:rPr lang="en-US" sz="1400" dirty="0"/>
              <a:t>and a </a:t>
            </a:r>
            <a:r>
              <a:rPr lang="en-US" sz="1400" b="1" dirty="0"/>
              <a:t>target value set </a:t>
            </a:r>
            <a:r>
              <a:rPr lang="en-US" sz="1400" dirty="0"/>
              <a:t>respectively representing the set of source and target value values for the </a:t>
            </a:r>
            <a:r>
              <a:rPr lang="en-US" sz="1400" dirty="0" err="1"/>
              <a:t>ConceptMap</a:t>
            </a:r>
            <a:endParaRPr lang="en-US" sz="1400" dirty="0"/>
          </a:p>
          <a:p>
            <a:pPr lvl="2">
              <a:spcBef>
                <a:spcPts val="300"/>
              </a:spcBef>
            </a:pPr>
            <a:r>
              <a:rPr lang="en-US" sz="1400" dirty="0"/>
              <a:t>Multiple </a:t>
            </a:r>
            <a:r>
              <a:rPr lang="en-US" sz="1400" b="1" dirty="0"/>
              <a:t>mapping rules</a:t>
            </a:r>
            <a:r>
              <a:rPr lang="en-US" sz="1400" dirty="0"/>
              <a:t> which describe the relationship between concepts in the source value set to those in the target value set</a:t>
            </a:r>
          </a:p>
          <a:p>
            <a:pPr lvl="2">
              <a:spcBef>
                <a:spcPts val="300"/>
              </a:spcBef>
            </a:pPr>
            <a:r>
              <a:rPr lang="en-US" sz="1400" dirty="0"/>
              <a:t>Mapping rules for source codes which cannot be mapped in the concept map, including:</a:t>
            </a:r>
          </a:p>
          <a:p>
            <a:pPr lvl="3">
              <a:spcBef>
                <a:spcPts val="300"/>
              </a:spcBef>
            </a:pPr>
            <a:r>
              <a:rPr lang="en-US" sz="1400" dirty="0"/>
              <a:t>Returning a fixed value</a:t>
            </a:r>
          </a:p>
          <a:p>
            <a:pPr lvl="3">
              <a:spcBef>
                <a:spcPts val="300"/>
              </a:spcBef>
            </a:pPr>
            <a:r>
              <a:rPr lang="en-US" sz="1400" dirty="0"/>
              <a:t>Using a code provided</a:t>
            </a:r>
          </a:p>
          <a:p>
            <a:pPr lvl="3">
              <a:spcBef>
                <a:spcPts val="300"/>
              </a:spcBef>
            </a:pPr>
            <a:r>
              <a:rPr lang="en-US" sz="1400" dirty="0"/>
              <a:t>Relying on mappings from an alternative ConceptMap resource</a:t>
            </a:r>
          </a:p>
          <a:p>
            <a:pPr lvl="1"/>
            <a:r>
              <a:rPr lang="en-US" sz="1200" b="1" dirty="0">
                <a:solidFill>
                  <a:srgbClr val="FF0000"/>
                </a:solidFill>
              </a:rPr>
              <a:t>NOTE: The ConceptMap resource has had some significant changes in the R5 release.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32</a:t>
            </a:fld>
            <a:endParaRPr lang="en-US" altLang="en-US" dirty="0"/>
          </a:p>
        </p:txBody>
      </p:sp>
    </p:spTree>
    <p:extLst>
      <p:ext uri="{BB962C8B-B14F-4D97-AF65-F5344CB8AC3E}">
        <p14:creationId xmlns:p14="http://schemas.microsoft.com/office/powerpoint/2010/main" val="27323254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6/8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CodeSystem, ValueSet and ConceptMap relationships</a:t>
            </a:r>
            <a:endParaRPr lang="en-US" sz="20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33</a:t>
            </a:fld>
            <a:endParaRPr lang="en-US" altLang="en-US" dirty="0"/>
          </a:p>
        </p:txBody>
      </p:sp>
      <p:pic>
        <p:nvPicPr>
          <p:cNvPr id="1026" name="Picture 2" descr="Image showing the terminology resources and relationships">
            <a:extLst>
              <a:ext uri="{FF2B5EF4-FFF2-40B4-BE49-F238E27FC236}">
                <a16:creationId xmlns:a16="http://schemas.microsoft.com/office/drawing/2014/main" id="{325A1301-D95B-EB26-43A9-D843111D25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1661" y="1483161"/>
            <a:ext cx="7320678" cy="3660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566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7/8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NamingSystem</a:t>
            </a:r>
            <a:r>
              <a:rPr lang="en-AU" altLang="en-US" sz="2000" b="1" dirty="0"/>
              <a:t> </a:t>
            </a:r>
            <a:r>
              <a:rPr lang="en-AU" altLang="en-US" sz="2000" dirty="0"/>
              <a:t>Resource</a:t>
            </a:r>
            <a:endParaRPr lang="en-US" sz="2000" dirty="0"/>
          </a:p>
          <a:p>
            <a:pPr lvl="1"/>
            <a:r>
              <a:rPr lang="en-US" sz="1600" dirty="0"/>
              <a:t>Is used to identify the existence of a code system or identifier system</a:t>
            </a:r>
          </a:p>
          <a:p>
            <a:pPr lvl="1"/>
            <a:r>
              <a:rPr lang="en-US" sz="1600" dirty="0"/>
              <a:t>Has data elements to represent various items of information:</a:t>
            </a:r>
          </a:p>
          <a:p>
            <a:pPr lvl="2"/>
            <a:r>
              <a:rPr lang="en-US" sz="1400" dirty="0"/>
              <a:t>Human-readable title and machine-processible name</a:t>
            </a:r>
          </a:p>
          <a:p>
            <a:pPr lvl="2"/>
            <a:r>
              <a:rPr lang="en-US" sz="1400" dirty="0"/>
              <a:t>Description and purpose</a:t>
            </a:r>
          </a:p>
          <a:p>
            <a:pPr lvl="2"/>
            <a:r>
              <a:rPr lang="en-US" sz="1400" dirty="0"/>
              <a:t>Metadata e.g., identifiers, version, status, publication date</a:t>
            </a:r>
          </a:p>
          <a:p>
            <a:pPr lvl="2"/>
            <a:r>
              <a:rPr lang="en-US" sz="1400" dirty="0"/>
              <a:t>Multiple unique identifiers of the code system or identifier system along with identifier metadata values such as:</a:t>
            </a:r>
          </a:p>
          <a:p>
            <a:pPr lvl="3"/>
            <a:r>
              <a:rPr lang="en-US" sz="1400" dirty="0"/>
              <a:t>Type e.g., Object ID (OID), URI, etc.</a:t>
            </a:r>
          </a:p>
          <a:p>
            <a:pPr lvl="3"/>
            <a:r>
              <a:rPr lang="en-US" sz="1400" dirty="0"/>
              <a:t>Preferred i.e., whether the identifier value is preferred</a:t>
            </a:r>
          </a:p>
          <a:p>
            <a:pPr lvl="3"/>
            <a:r>
              <a:rPr lang="en-US" sz="1400" dirty="0"/>
              <a:t>Comment </a:t>
            </a:r>
          </a:p>
          <a:p>
            <a:pPr lvl="3"/>
            <a:r>
              <a:rPr lang="en-US" sz="1400" dirty="0"/>
              <a:t>Period i.e., when the identifier is valid.</a:t>
            </a:r>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34</a:t>
            </a:fld>
            <a:endParaRPr lang="en-US" altLang="en-US" dirty="0"/>
          </a:p>
        </p:txBody>
      </p:sp>
    </p:spTree>
    <p:extLst>
      <p:ext uri="{BB962C8B-B14F-4D97-AF65-F5344CB8AC3E}">
        <p14:creationId xmlns:p14="http://schemas.microsoft.com/office/powerpoint/2010/main" val="20030071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8/8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TerminologyCapabilities</a:t>
            </a:r>
            <a:r>
              <a:rPr lang="en-AU" altLang="en-US" sz="2000" b="1" dirty="0"/>
              <a:t> </a:t>
            </a:r>
            <a:r>
              <a:rPr lang="en-AU" altLang="en-US" sz="2000" dirty="0"/>
              <a:t>Resource</a:t>
            </a:r>
            <a:endParaRPr lang="en-US" sz="2000" dirty="0"/>
          </a:p>
          <a:p>
            <a:pPr lvl="1"/>
            <a:r>
              <a:rPr lang="en-US" sz="1600" dirty="0"/>
              <a:t>Is used to document a set of capabilities (behaviors) of a FHIR Terminology Server that may be:</a:t>
            </a:r>
          </a:p>
          <a:p>
            <a:pPr lvl="2"/>
            <a:r>
              <a:rPr lang="en-US" sz="1600" dirty="0"/>
              <a:t>Used as a statement of an operational server’s functionality </a:t>
            </a:r>
          </a:p>
          <a:p>
            <a:pPr lvl="2"/>
            <a:r>
              <a:rPr lang="en-US" sz="1600" dirty="0"/>
              <a:t>Or, a statement of a required (or desired) server implementation.</a:t>
            </a:r>
          </a:p>
          <a:p>
            <a:pPr lvl="1"/>
            <a:r>
              <a:rPr lang="en-US" sz="1600" dirty="0"/>
              <a:t>Is similar to the </a:t>
            </a:r>
            <a:r>
              <a:rPr lang="en-US" sz="1600" b="1" dirty="0"/>
              <a:t>CapabilityStatement</a:t>
            </a:r>
            <a:r>
              <a:rPr lang="en-US" sz="1600" dirty="0"/>
              <a:t> resource but has specific data elements relevant to FHIR Terminology Service server and client implementations</a:t>
            </a:r>
          </a:p>
          <a:p>
            <a:pPr lvl="1"/>
            <a:r>
              <a:rPr lang="en-US" sz="1600" dirty="0"/>
              <a:t>Has data elements to represent</a:t>
            </a:r>
          </a:p>
          <a:p>
            <a:pPr lvl="2"/>
            <a:r>
              <a:rPr lang="en-US" sz="1400" dirty="0"/>
              <a:t>Software name</a:t>
            </a:r>
          </a:p>
          <a:p>
            <a:pPr lvl="2"/>
            <a:r>
              <a:rPr lang="en-US" sz="1400" dirty="0"/>
              <a:t>Code systems supported for terminology service operations</a:t>
            </a:r>
          </a:p>
          <a:p>
            <a:pPr lvl="2"/>
            <a:r>
              <a:rPr lang="en-US" sz="1400" dirty="0"/>
              <a:t>Information about the server’s implementation of various terminology service operations</a:t>
            </a:r>
          </a:p>
          <a:p>
            <a:pPr lvl="1"/>
            <a:r>
              <a:rPr lang="en-US" sz="1600" dirty="0"/>
              <a:t>Note: TC was a </a:t>
            </a:r>
            <a:r>
              <a:rPr lang="en-US" sz="1600" b="1" i="1" dirty="0"/>
              <a:t>draft</a:t>
            </a:r>
            <a:r>
              <a:rPr lang="en-US" sz="1600" b="1" dirty="0"/>
              <a:t> </a:t>
            </a:r>
            <a:r>
              <a:rPr lang="en-US" sz="1600" dirty="0"/>
              <a:t>resource in FHIR R4B but is now FMM 1 in R5</a:t>
            </a:r>
          </a:p>
          <a:p>
            <a:pPr marL="457200" lvl="1" indent="0">
              <a:buNone/>
            </a:pPr>
            <a:r>
              <a:rPr lang="en-US" sz="1200" dirty="0"/>
              <a:t> </a:t>
            </a:r>
          </a:p>
          <a:p>
            <a:pPr lvl="2"/>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35</a:t>
            </a:fld>
            <a:endParaRPr lang="en-US" altLang="en-US" dirty="0"/>
          </a:p>
        </p:txBody>
      </p:sp>
    </p:spTree>
    <p:extLst>
      <p:ext uri="{BB962C8B-B14F-4D97-AF65-F5344CB8AC3E}">
        <p14:creationId xmlns:p14="http://schemas.microsoft.com/office/powerpoint/2010/main" val="25104780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Operations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36</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2355841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1/9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7912604" cy="3560956"/>
          </a:xfrm>
        </p:spPr>
        <p:txBody>
          <a:bodyPr/>
          <a:lstStyle/>
          <a:p>
            <a:pPr marL="0" indent="-102870">
              <a:buNone/>
            </a:pPr>
            <a:r>
              <a:rPr lang="en-AU" altLang="en-US" sz="2000" dirty="0"/>
              <a:t>Terminology operations</a:t>
            </a:r>
            <a:endParaRPr lang="en-US" sz="2000" dirty="0"/>
          </a:p>
          <a:p>
            <a:pPr lvl="1">
              <a:spcBef>
                <a:spcPts val="300"/>
              </a:spcBef>
            </a:pPr>
            <a:r>
              <a:rPr lang="en-US" sz="1600" dirty="0"/>
              <a:t>Are part of the Terminology module and based on the FHIR operations framework from the Exchange module: </a:t>
            </a:r>
            <a:r>
              <a:rPr lang="en-US" sz="1600" dirty="0">
                <a:hlinkClick r:id="rId2"/>
              </a:rPr>
              <a:t>http://hl7.org/fhir/operations.html</a:t>
            </a:r>
            <a:r>
              <a:rPr lang="en-US" sz="1600" dirty="0"/>
              <a:t> </a:t>
            </a:r>
          </a:p>
          <a:p>
            <a:pPr lvl="1">
              <a:spcBef>
                <a:spcPts val="300"/>
              </a:spcBef>
            </a:pPr>
            <a:r>
              <a:rPr lang="en-US" sz="1600" dirty="0"/>
              <a:t>Are defined in terms of endpoint URLs, input and output parameters, and client and server behaviors</a:t>
            </a:r>
          </a:p>
          <a:p>
            <a:pPr lvl="1">
              <a:spcBef>
                <a:spcPts val="300"/>
              </a:spcBef>
            </a:pPr>
            <a:r>
              <a:rPr lang="en-US" sz="1600" dirty="0"/>
              <a:t>Include the following operations categorized by terminology resource type</a:t>
            </a:r>
          </a:p>
          <a:p>
            <a:pPr marL="457200" lvl="1" indent="0">
              <a:buNone/>
            </a:pPr>
            <a:endParaRPr lang="en-US" sz="1600" dirty="0"/>
          </a:p>
          <a:p>
            <a:pPr marL="914400" lvl="2" indent="0">
              <a:buNone/>
            </a:pPr>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37</a:t>
            </a:fld>
            <a:endParaRPr lang="en-US" altLang="en-US" dirty="0"/>
          </a:p>
        </p:txBody>
      </p:sp>
      <p:graphicFrame>
        <p:nvGraphicFramePr>
          <p:cNvPr id="2" name="Table 2">
            <a:extLst>
              <a:ext uri="{FF2B5EF4-FFF2-40B4-BE49-F238E27FC236}">
                <a16:creationId xmlns:a16="http://schemas.microsoft.com/office/drawing/2014/main" id="{04B60D53-05EF-99D8-378C-FBC6E4C692A0}"/>
              </a:ext>
            </a:extLst>
          </p:cNvPr>
          <p:cNvGraphicFramePr>
            <a:graphicFrameLocks noGrp="1"/>
          </p:cNvGraphicFramePr>
          <p:nvPr/>
        </p:nvGraphicFramePr>
        <p:xfrm>
          <a:off x="1323608" y="2761478"/>
          <a:ext cx="6809678" cy="2011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176189">
                <a:tc>
                  <a:txBody>
                    <a:bodyPr/>
                    <a:lstStyle/>
                    <a:p>
                      <a:r>
                        <a:rPr lang="en-US" sz="1200" b="1" dirty="0">
                          <a:latin typeface="+mn-lt"/>
                        </a:rPr>
                        <a:t>Resource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Terminology operations summary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CodeSystem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Concept Look Up and Decomposition ($lookup)</a:t>
                      </a:r>
                    </a:p>
                    <a:p>
                      <a:pPr marL="285750" indent="-285750">
                        <a:buFont typeface="Arial" panose="020B0604020202020204" pitchFamily="34" charset="0"/>
                        <a:buChar char="•"/>
                      </a:pPr>
                      <a:r>
                        <a:rPr lang="en-US" sz="1200" dirty="0">
                          <a:latin typeface="+mn-lt"/>
                        </a:rPr>
                        <a:t>Code System Based Validation ($validate-code)</a:t>
                      </a:r>
                    </a:p>
                    <a:p>
                      <a:pPr marL="285750" indent="-285750">
                        <a:buFont typeface="Arial" panose="020B0604020202020204" pitchFamily="34" charset="0"/>
                        <a:buChar char="•"/>
                      </a:pPr>
                      <a:r>
                        <a:rPr lang="en-US" sz="1200" dirty="0">
                          <a:latin typeface="+mn-lt"/>
                        </a:rPr>
                        <a:t>Subsumption Testing ($subsumes)</a:t>
                      </a:r>
                    </a:p>
                    <a:p>
                      <a:pPr marL="285750" indent="-285750">
                        <a:buFont typeface="Arial" panose="020B0604020202020204" pitchFamily="34" charset="0"/>
                        <a:buChar char="•"/>
                      </a:pPr>
                      <a:r>
                        <a:rPr lang="en-US" sz="1200" dirty="0">
                          <a:latin typeface="+mn-lt"/>
                        </a:rPr>
                        <a:t>Finding codes based on supplied properties ($find-matches)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ValueSet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Value Set Expansion ($expand)</a:t>
                      </a:r>
                    </a:p>
                    <a:p>
                      <a:pPr marL="285750" indent="-285750">
                        <a:buFont typeface="Arial" panose="020B0604020202020204" pitchFamily="34" charset="0"/>
                        <a:buChar char="•"/>
                      </a:pPr>
                      <a:r>
                        <a:rPr lang="en-US" sz="1200" dirty="0"/>
                        <a:t>Value Set based Validation ($validate-code)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ConceptMap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Concept Translation ($translate)</a:t>
                      </a:r>
                    </a:p>
                    <a:p>
                      <a:pPr marL="285750" indent="-285750">
                        <a:buFont typeface="Arial" panose="020B0604020202020204" pitchFamily="34" charset="0"/>
                        <a:buChar char="•"/>
                      </a:pPr>
                      <a:r>
                        <a:rPr lang="en-US" sz="1200" dirty="0"/>
                        <a:t>Closure Table Maintenance ($closure)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bl>
          </a:graphicData>
        </a:graphic>
      </p:graphicFrame>
    </p:spTree>
    <p:extLst>
      <p:ext uri="{BB962C8B-B14F-4D97-AF65-F5344CB8AC3E}">
        <p14:creationId xmlns:p14="http://schemas.microsoft.com/office/powerpoint/2010/main" val="26348065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2/9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988306"/>
            <a:ext cx="8228883" cy="3560956"/>
          </a:xfrm>
        </p:spPr>
        <p:txBody>
          <a:bodyPr/>
          <a:lstStyle/>
          <a:p>
            <a:pPr marL="0" indent="-102870">
              <a:buNone/>
            </a:pPr>
            <a:r>
              <a:rPr lang="en-AU" altLang="en-US" sz="2000" dirty="0"/>
              <a:t>The </a:t>
            </a:r>
            <a:r>
              <a:rPr lang="en-AU" altLang="en-US" sz="2000" b="1" dirty="0">
                <a:hlinkClick r:id="rId2"/>
              </a:rPr>
              <a:t>$lookup</a:t>
            </a:r>
            <a:r>
              <a:rPr lang="en-AU" altLang="en-US" sz="2000" dirty="0">
                <a:hlinkClick r:id="rId2"/>
              </a:rPr>
              <a:t> </a:t>
            </a:r>
            <a:r>
              <a:rPr lang="en-AU" altLang="en-US" sz="2000" dirty="0"/>
              <a:t>operation on CodeSystem</a:t>
            </a:r>
            <a:endParaRPr lang="en-US" sz="2000" dirty="0"/>
          </a:p>
          <a:p>
            <a:pPr lvl="1"/>
            <a:r>
              <a:rPr lang="en-US" sz="1600" dirty="0"/>
              <a:t>Given a concept (as either a code and its code system, a Coding or a CodeableConcept) the operation returns additional details about the concept, including definition, status, designations, and properties</a:t>
            </a:r>
          </a:p>
          <a:p>
            <a:pPr lvl="1"/>
            <a:r>
              <a:rPr lang="en-US" sz="1600" dirty="0"/>
              <a:t>Usually used to determine whether a concept exists in a code system or to obtain the corresponding concept’s properties and designations</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38</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4146320956"/>
              </p:ext>
            </p:extLst>
          </p:nvPr>
        </p:nvGraphicFramePr>
        <p:xfrm>
          <a:off x="1375647" y="2742961"/>
          <a:ext cx="7153991" cy="2194560"/>
        </p:xfrm>
        <a:graphic>
          <a:graphicData uri="http://schemas.openxmlformats.org/drawingml/2006/table">
            <a:tbl>
              <a:tblPr firstRow="1" bandRow="1">
                <a:tableStyleId>{2D5ABB26-0587-4C30-8999-92F81FD0307C}</a:tableStyleId>
              </a:tblPr>
              <a:tblGrid>
                <a:gridCol w="1811581">
                  <a:extLst>
                    <a:ext uri="{9D8B030D-6E8A-4147-A177-3AD203B41FA5}">
                      <a16:colId xmlns:a16="http://schemas.microsoft.com/office/drawing/2014/main" val="3591295390"/>
                    </a:ext>
                  </a:extLst>
                </a:gridCol>
                <a:gridCol w="2244308">
                  <a:extLst>
                    <a:ext uri="{9D8B030D-6E8A-4147-A177-3AD203B41FA5}">
                      <a16:colId xmlns:a16="http://schemas.microsoft.com/office/drawing/2014/main" val="1018139540"/>
                    </a:ext>
                  </a:extLst>
                </a:gridCol>
                <a:gridCol w="3098102">
                  <a:extLst>
                    <a:ext uri="{9D8B030D-6E8A-4147-A177-3AD203B41FA5}">
                      <a16:colId xmlns:a16="http://schemas.microsoft.com/office/drawing/2014/main" val="819355001"/>
                    </a:ext>
                  </a:extLst>
                </a:gridCol>
              </a:tblGrid>
              <a:tr h="0">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162073">
                <a:tc>
                  <a:txBody>
                    <a:bodyPr/>
                    <a:lstStyle/>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display language</a:t>
                      </a:r>
                    </a:p>
                    <a:p>
                      <a:pPr marL="285750" indent="-285750">
                        <a:buFont typeface="Arial" panose="020B0604020202020204" pitchFamily="34" charset="0"/>
                        <a:buChar cha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designation</a:t>
                      </a:r>
                    </a:p>
                    <a:p>
                      <a:pPr marL="285750" indent="-285750">
                        <a:buFont typeface="Arial" panose="020B0604020202020204" pitchFamily="34" charset="0"/>
                        <a:buChar char="•"/>
                      </a:pPr>
                      <a:r>
                        <a:rPr lang="en-US" sz="1200" dirty="0">
                          <a:latin typeface="+mn-lt"/>
                        </a:rPr>
                        <a:t>designation.language</a:t>
                      </a:r>
                    </a:p>
                    <a:p>
                      <a:pPr marL="285750" indent="-285750">
                        <a:buFont typeface="Arial" panose="020B0604020202020204" pitchFamily="34" charset="0"/>
                        <a:buChar char="•"/>
                      </a:pPr>
                      <a:r>
                        <a:rPr lang="en-US" sz="1200" dirty="0">
                          <a:latin typeface="+mn-lt"/>
                        </a:rPr>
                        <a:t>designation.use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designation.value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property.code</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property.value</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property.description</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property.source</a:t>
                      </a:r>
                      <a:r>
                        <a:rPr lang="en-US" sz="1200" dirty="0">
                          <a:solidFill>
                            <a:srgbClr val="FF0000"/>
                          </a:solidFill>
                          <a:latin typeface="+mn-lt"/>
                        </a:rPr>
                        <a: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property.subproperty.value</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property.subproperty.description</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property.subproperty.source</a:t>
                      </a:r>
                      <a:r>
                        <a:rPr lang="en-US" sz="1200" dirty="0">
                          <a:solidFill>
                            <a:srgbClr val="FF0000"/>
                          </a:solidFill>
                          <a:latin typeface="+mn-lt"/>
                        </a:rPr>
                        <a: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
        <p:nvSpPr>
          <p:cNvPr id="2" name="TextBox 1">
            <a:extLst>
              <a:ext uri="{FF2B5EF4-FFF2-40B4-BE49-F238E27FC236}">
                <a16:creationId xmlns:a16="http://schemas.microsoft.com/office/drawing/2014/main" id="{FB519A0B-0E1F-642F-1DA4-ABB6EFFA87E1}"/>
              </a:ext>
            </a:extLst>
          </p:cNvPr>
          <p:cNvSpPr txBox="1"/>
          <p:nvPr/>
        </p:nvSpPr>
        <p:spPr>
          <a:xfrm>
            <a:off x="4728447" y="2759534"/>
            <a:ext cx="1184366" cy="276999"/>
          </a:xfrm>
          <a:prstGeom prst="rect">
            <a:avLst/>
          </a:prstGeom>
          <a:noFill/>
        </p:spPr>
        <p:txBody>
          <a:bodyPr wrap="square" rtlCol="0">
            <a:spAutoFit/>
          </a:bodyPr>
          <a:lstStyle/>
          <a:p>
            <a:r>
              <a:rPr lang="en-US" sz="1200" dirty="0">
                <a:solidFill>
                  <a:srgbClr val="FF0000"/>
                </a:solidFill>
              </a:rPr>
              <a:t>* new in R5</a:t>
            </a:r>
          </a:p>
        </p:txBody>
      </p:sp>
    </p:spTree>
    <p:extLst>
      <p:ext uri="{BB962C8B-B14F-4D97-AF65-F5344CB8AC3E}">
        <p14:creationId xmlns:p14="http://schemas.microsoft.com/office/powerpoint/2010/main" val="7345066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3/9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$validate-code</a:t>
            </a:r>
            <a:r>
              <a:rPr lang="en-AU" altLang="en-US" sz="2000" dirty="0">
                <a:hlinkClick r:id="rId2"/>
              </a:rPr>
              <a:t> </a:t>
            </a:r>
            <a:r>
              <a:rPr lang="en-AU" altLang="en-US" sz="2000" dirty="0"/>
              <a:t>operation on CodeSystem</a:t>
            </a:r>
            <a:endParaRPr lang="en-US" sz="2000" dirty="0"/>
          </a:p>
          <a:p>
            <a:pPr lvl="1"/>
            <a:r>
              <a:rPr lang="en-US" sz="1600" dirty="0"/>
              <a:t>Validates that a coded value is in the code system</a:t>
            </a:r>
          </a:p>
          <a:p>
            <a:pPr lvl="1"/>
            <a:r>
              <a:rPr lang="en-US" sz="1600" dirty="0"/>
              <a:t>This is a key mechanism for validating coded data</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39</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1106645954"/>
              </p:ext>
            </p:extLst>
          </p:nvPr>
        </p:nvGraphicFramePr>
        <p:xfrm>
          <a:off x="1323608" y="2175665"/>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213049">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77765">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codeSystem</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solidFill>
                            <a:srgbClr val="FF0000"/>
                          </a:solidFill>
                          <a:latin typeface="+mn-lt"/>
                        </a:rPr>
                        <a:t>code</a:t>
                      </a:r>
                    </a:p>
                    <a:p>
                      <a:pPr marL="285750" indent="-285750">
                        <a:buFont typeface="Arial" panose="020B0604020202020204" pitchFamily="34" charset="0"/>
                        <a:buChar char="•"/>
                      </a:pPr>
                      <a:r>
                        <a:rPr lang="en-US" sz="1200" dirty="0">
                          <a:solidFill>
                            <a:srgbClr val="FF0000"/>
                          </a:solidFill>
                          <a:latin typeface="+mn-lt"/>
                        </a:rPr>
                        <a:t>system</a:t>
                      </a:r>
                    </a:p>
                    <a:p>
                      <a:pPr marL="285750" indent="-285750">
                        <a:buFont typeface="Arial" panose="020B0604020202020204" pitchFamily="34" charset="0"/>
                        <a:buChar char="•"/>
                      </a:pPr>
                      <a:r>
                        <a:rPr lang="en-US" sz="1200" dirty="0">
                          <a:solidFill>
                            <a:srgbClr val="FF0000"/>
                          </a:solidFill>
                          <a:latin typeface="+mn-lt"/>
                        </a:rPr>
                        <a:t>version</a:t>
                      </a:r>
                    </a:p>
                    <a:p>
                      <a:pPr marL="285750" indent="-285750">
                        <a:buFont typeface="Arial" panose="020B0604020202020204" pitchFamily="34" charset="0"/>
                        <a:buChar char="•"/>
                      </a:pPr>
                      <a:r>
                        <a:rPr lang="en-US" sz="1200" dirty="0" err="1">
                          <a:solidFill>
                            <a:srgbClr val="FF0000"/>
                          </a:solidFill>
                          <a:latin typeface="+mn-lt"/>
                        </a:rPr>
                        <a:t>codeableConcept</a:t>
                      </a:r>
                      <a:endParaRPr lang="en-US" sz="1200" dirty="0">
                        <a:solidFill>
                          <a:srgbClr val="FF0000"/>
                        </a:solidFill>
                        <a:latin typeface="+mn-lt"/>
                      </a:endParaRPr>
                    </a:p>
                    <a:p>
                      <a:pPr marL="285750" indent="-285750">
                        <a:buFont typeface="Arial" panose="020B0604020202020204" pitchFamily="34" charset="0"/>
                        <a:buChar char="•"/>
                      </a:pPr>
                      <a:r>
                        <a:rPr lang="en-US" sz="1200" dirty="0">
                          <a:solidFill>
                            <a:srgbClr val="FF0000"/>
                          </a:solidFill>
                          <a:latin typeface="+mn-lt"/>
                        </a:rPr>
                        <a:t>issues</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
        <p:nvSpPr>
          <p:cNvPr id="2" name="TextBox 1">
            <a:extLst>
              <a:ext uri="{FF2B5EF4-FFF2-40B4-BE49-F238E27FC236}">
                <a16:creationId xmlns:a16="http://schemas.microsoft.com/office/drawing/2014/main" id="{6C5DBAEC-92E7-F9C7-D615-4E7277EC8E98}"/>
              </a:ext>
            </a:extLst>
          </p:cNvPr>
          <p:cNvSpPr txBox="1"/>
          <p:nvPr/>
        </p:nvSpPr>
        <p:spPr>
          <a:xfrm>
            <a:off x="6226321" y="2175665"/>
            <a:ext cx="1184366" cy="276999"/>
          </a:xfrm>
          <a:prstGeom prst="rect">
            <a:avLst/>
          </a:prstGeom>
          <a:noFill/>
        </p:spPr>
        <p:txBody>
          <a:bodyPr wrap="square" rtlCol="0">
            <a:spAutoFit/>
          </a:bodyPr>
          <a:lstStyle/>
          <a:p>
            <a:r>
              <a:rPr lang="en-US" sz="1200" dirty="0">
                <a:solidFill>
                  <a:srgbClr val="FF0000"/>
                </a:solidFill>
              </a:rPr>
              <a:t>* new in R5</a:t>
            </a:r>
          </a:p>
        </p:txBody>
      </p:sp>
    </p:spTree>
    <p:extLst>
      <p:ext uri="{BB962C8B-B14F-4D97-AF65-F5344CB8AC3E}">
        <p14:creationId xmlns:p14="http://schemas.microsoft.com/office/powerpoint/2010/main" val="3334164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Who am I?</a:t>
            </a:r>
          </a:p>
        </p:txBody>
      </p:sp>
      <p:sp>
        <p:nvSpPr>
          <p:cNvPr id="3" name="Content Placeholder 2"/>
          <p:cNvSpPr>
            <a:spLocks noGrp="1"/>
          </p:cNvSpPr>
          <p:nvPr>
            <p:ph type="body" sz="quarter" idx="13"/>
          </p:nvPr>
        </p:nvSpPr>
        <p:spPr/>
        <p:txBody>
          <a:bodyPr/>
          <a:lstStyle/>
          <a:p>
            <a:r>
              <a:rPr lang="en-US" sz="2250" b="1" dirty="0"/>
              <a:t>Name:</a:t>
            </a:r>
            <a:r>
              <a:rPr lang="en-US" sz="2250" dirty="0"/>
              <a:t> Rob Hausam MD</a:t>
            </a:r>
          </a:p>
          <a:p>
            <a:r>
              <a:rPr lang="en-US" sz="2250" b="1" dirty="0"/>
              <a:t>Company:</a:t>
            </a:r>
            <a:r>
              <a:rPr lang="en-US" sz="2250" dirty="0"/>
              <a:t> Hausam Consulting LLC</a:t>
            </a:r>
          </a:p>
          <a:p>
            <a:r>
              <a:rPr lang="en-US" sz="2250" b="1" dirty="0"/>
              <a:t>Background:</a:t>
            </a:r>
          </a:p>
          <a:p>
            <a:pPr lvl="1"/>
            <a:r>
              <a:rPr lang="en-US" noProof="0" dirty="0"/>
              <a:t>Co-chair of Terminology Infrastructure (TI) (formerly Vocabulary) and Orders and Observations (OO) WGs</a:t>
            </a:r>
          </a:p>
          <a:p>
            <a:pPr lvl="1"/>
            <a:r>
              <a:rPr lang="en-US" noProof="0" dirty="0"/>
              <a:t>FHIR </a:t>
            </a:r>
            <a:r>
              <a:rPr lang="en-US" dirty="0"/>
              <a:t>specification</a:t>
            </a:r>
            <a:r>
              <a:rPr lang="en-US" noProof="0" dirty="0"/>
              <a:t> and Terminology Module editor</a:t>
            </a:r>
          </a:p>
          <a:p>
            <a:pPr lvl="1"/>
            <a:r>
              <a:rPr lang="en-US" dirty="0"/>
              <a:t>Actively in</a:t>
            </a:r>
            <a:r>
              <a:rPr lang="en-US" noProof="0" dirty="0"/>
              <a:t>volved in HL7 and terminology standards/development and modeling for </a:t>
            </a:r>
            <a:r>
              <a:rPr lang="en-US" dirty="0"/>
              <a:t>22</a:t>
            </a:r>
            <a:r>
              <a:rPr lang="en-US" noProof="0" dirty="0"/>
              <a:t>+ years</a:t>
            </a:r>
          </a:p>
          <a:p>
            <a:pPr lvl="1"/>
            <a:r>
              <a:rPr lang="en-US" dirty="0"/>
              <a:t>SNOMED on FHIR project co-lead</a:t>
            </a:r>
            <a:br>
              <a:rPr lang="en-US" dirty="0"/>
            </a:br>
            <a:r>
              <a:rPr lang="en-US" sz="1600" dirty="0"/>
              <a:t>(joint project of HL7 and SNOMED International)</a:t>
            </a:r>
            <a:endParaRPr lang="en-US" sz="1600" noProof="0" dirty="0"/>
          </a:p>
        </p:txBody>
      </p:sp>
      <p:sp>
        <p:nvSpPr>
          <p:cNvPr id="4" name="Slide Number Placeholder 3"/>
          <p:cNvSpPr>
            <a:spLocks noGrp="1"/>
          </p:cNvSpPr>
          <p:nvPr>
            <p:ph type="sldNum" sz="quarter" idx="11"/>
          </p:nvPr>
        </p:nvSpPr>
        <p:spPr/>
        <p:txBody>
          <a:bodyPr/>
          <a:lstStyle/>
          <a:p>
            <a:fld id="{5CC3E5C4-3E2B-40F1-9F2B-C46CEB0C88DF}" type="slidenum">
              <a:rPr lang="en-CA" smtClean="0"/>
              <a:pPr/>
              <a:t>4</a:t>
            </a:fld>
            <a:endParaRPr lang="en-CA"/>
          </a:p>
        </p:txBody>
      </p:sp>
      <p:pic>
        <p:nvPicPr>
          <p:cNvPr id="6" name="Picture 5" descr="A person smiling for the camera&#10;&#10;Description automatically generated with medium confidence">
            <a:extLst>
              <a:ext uri="{FF2B5EF4-FFF2-40B4-BE49-F238E27FC236}">
                <a16:creationId xmlns:a16="http://schemas.microsoft.com/office/drawing/2014/main" id="{98C851B3-F58C-80CE-F1A1-6FB786974FF2}"/>
              </a:ext>
            </a:extLst>
          </p:cNvPr>
          <p:cNvPicPr>
            <a:picLocks noChangeAspect="1"/>
          </p:cNvPicPr>
          <p:nvPr/>
        </p:nvPicPr>
        <p:blipFill>
          <a:blip r:embed="rId2"/>
          <a:stretch>
            <a:fillRect/>
          </a:stretch>
        </p:blipFill>
        <p:spPr>
          <a:xfrm>
            <a:off x="6491071" y="405240"/>
            <a:ext cx="1697513" cy="1954303"/>
          </a:xfrm>
          <a:prstGeom prst="rect">
            <a:avLst/>
          </a:prstGeom>
        </p:spPr>
      </p:pic>
    </p:spTree>
    <p:extLst>
      <p:ext uri="{BB962C8B-B14F-4D97-AF65-F5344CB8AC3E}">
        <p14:creationId xmlns:p14="http://schemas.microsoft.com/office/powerpoint/2010/main" val="44254877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4/9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$subsumes</a:t>
            </a:r>
            <a:r>
              <a:rPr lang="en-AU" altLang="en-US" sz="2000" dirty="0"/>
              <a:t> operation on CodeSystem</a:t>
            </a:r>
            <a:endParaRPr lang="en-US" sz="2000" dirty="0"/>
          </a:p>
          <a:p>
            <a:pPr lvl="1"/>
            <a:r>
              <a:rPr lang="en-US" sz="1600" dirty="0"/>
              <a:t>Tests the subsumption relationship between two concepts (represented as a code or Coding) given the semantics of subsumption in the underlying code system</a:t>
            </a:r>
          </a:p>
          <a:p>
            <a:pPr lvl="1"/>
            <a:r>
              <a:rPr lang="en-US" sz="1600" dirty="0"/>
              <a:t>May be used for analytics e.g., to find all patients with all forms of a specific condition </a:t>
            </a:r>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40</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23608" y="2880732"/>
          <a:ext cx="6809678" cy="146304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codeA</a:t>
                      </a:r>
                    </a:p>
                    <a:p>
                      <a:pPr marL="285750" indent="-285750">
                        <a:buFont typeface="Arial" panose="020B0604020202020204" pitchFamily="34" charset="0"/>
                        <a:buChar char="•"/>
                      </a:pPr>
                      <a:r>
                        <a:rPr lang="en-US" sz="1200" dirty="0">
                          <a:latin typeface="+mn-lt"/>
                        </a:rPr>
                        <a:t>codeB</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a:t>
                      </a:r>
                    </a:p>
                    <a:p>
                      <a:pPr marL="285750" indent="-285750">
                        <a:buFont typeface="Arial" panose="020B0604020202020204" pitchFamily="34" charset="0"/>
                        <a:buChar char="•"/>
                      </a:pPr>
                      <a:r>
                        <a:rPr lang="en-US" sz="1200" dirty="0">
                          <a:latin typeface="+mn-lt"/>
                        </a:rPr>
                        <a:t>codingB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outcome</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0349188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5/9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$find-matches</a:t>
            </a:r>
            <a:r>
              <a:rPr lang="en-AU" altLang="en-US" sz="2000" dirty="0">
                <a:hlinkClick r:id="rId2"/>
              </a:rPr>
              <a:t> </a:t>
            </a:r>
            <a:r>
              <a:rPr lang="en-AU" altLang="en-US" sz="2000" dirty="0"/>
              <a:t>operation on CodeSystem</a:t>
            </a:r>
            <a:endParaRPr lang="en-US" sz="2000" dirty="0"/>
          </a:p>
          <a:p>
            <a:pPr lvl="1"/>
            <a:r>
              <a:rPr lang="en-US" sz="1600" dirty="0"/>
              <a:t>Given a set of properties (and text), return one or more possible matching concepts</a:t>
            </a:r>
          </a:p>
          <a:p>
            <a:pPr lvl="1"/>
            <a:r>
              <a:rPr lang="en-US" sz="1600" dirty="0"/>
              <a:t>May be used to find a concept which satisfies specific properties in a code system</a:t>
            </a:r>
          </a:p>
          <a:p>
            <a:pPr lvl="1"/>
            <a:r>
              <a:rPr lang="en-US" sz="1400" dirty="0"/>
              <a:t>Note: The $find-matches operation is still draft (FMM0) and can be expected to change</a:t>
            </a:r>
          </a:p>
          <a:p>
            <a:pPr lvl="1"/>
            <a:endParaRPr lang="en-US" sz="14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41</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677963749"/>
              </p:ext>
            </p:extLst>
          </p:nvPr>
        </p:nvGraphicFramePr>
        <p:xfrm>
          <a:off x="1323608" y="2524428"/>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indent="-285750">
                        <a:buFont typeface="Arial" panose="020B0604020202020204" pitchFamily="34" charset="0"/>
                        <a:buChar cha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exact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compositional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match.code</a:t>
                      </a:r>
                    </a:p>
                    <a:p>
                      <a:pPr marL="285750" indent="-285750">
                        <a:buFont typeface="Arial" panose="020B0604020202020204" pitchFamily="34" charset="0"/>
                        <a:buChar char="•"/>
                      </a:pPr>
                      <a:r>
                        <a:rPr lang="en-US" sz="1200" dirty="0">
                          <a:latin typeface="+mn-lt"/>
                        </a:rPr>
                        <a:t>match.unmatched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match.comment</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155151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6/9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$expand</a:t>
            </a:r>
            <a:r>
              <a:rPr lang="en-AU" altLang="en-US" sz="2000" dirty="0">
                <a:hlinkClick r:id="rId2"/>
              </a:rPr>
              <a:t> </a:t>
            </a:r>
            <a:r>
              <a:rPr lang="en-AU" altLang="en-US" sz="2000" dirty="0"/>
              <a:t>operation on ValueSet</a:t>
            </a:r>
            <a:endParaRPr lang="en-US" sz="2000" dirty="0"/>
          </a:p>
          <a:p>
            <a:pPr lvl="1"/>
            <a:r>
              <a:rPr lang="en-US" sz="1600" dirty="0"/>
              <a:t>The definition of a value set and its underpinning code system(s) are used to create a value set expansion</a:t>
            </a:r>
          </a:p>
          <a:p>
            <a:pPr lvl="1"/>
            <a:r>
              <a:rPr lang="en-US" sz="1600" dirty="0"/>
              <a:t>Often used to populate user interface widgets e.g., pull-down menus</a:t>
            </a:r>
          </a:p>
          <a:p>
            <a:pPr lvl="1"/>
            <a:r>
              <a:rPr lang="en-US" sz="1400" dirty="0">
                <a:solidFill>
                  <a:srgbClr val="00B050"/>
                </a:solidFill>
              </a:rPr>
              <a:t>$expand is the most used (and most fundamental) terminology service operation</a:t>
            </a:r>
          </a:p>
          <a:p>
            <a:pPr lvl="1"/>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42</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795230624"/>
              </p:ext>
            </p:extLst>
          </p:nvPr>
        </p:nvGraphicFramePr>
        <p:xfrm>
          <a:off x="1042415" y="2657996"/>
          <a:ext cx="7800830" cy="2011680"/>
        </p:xfrm>
        <a:graphic>
          <a:graphicData uri="http://schemas.openxmlformats.org/drawingml/2006/table">
            <a:tbl>
              <a:tblPr firstRow="1" bandRow="1">
                <a:tableStyleId>{2D5ABB26-0587-4C30-8999-92F81FD0307C}</a:tableStyleId>
              </a:tblPr>
              <a:tblGrid>
                <a:gridCol w="1956816">
                  <a:extLst>
                    <a:ext uri="{9D8B030D-6E8A-4147-A177-3AD203B41FA5}">
                      <a16:colId xmlns:a16="http://schemas.microsoft.com/office/drawing/2014/main" val="3591295390"/>
                    </a:ext>
                  </a:extLst>
                </a:gridCol>
                <a:gridCol w="2276856">
                  <a:extLst>
                    <a:ext uri="{9D8B030D-6E8A-4147-A177-3AD203B41FA5}">
                      <a16:colId xmlns:a16="http://schemas.microsoft.com/office/drawing/2014/main" val="2765129467"/>
                    </a:ext>
                  </a:extLst>
                </a:gridCol>
                <a:gridCol w="1981973">
                  <a:extLst>
                    <a:ext uri="{9D8B030D-6E8A-4147-A177-3AD203B41FA5}">
                      <a16:colId xmlns:a16="http://schemas.microsoft.com/office/drawing/2014/main" val="2966929498"/>
                    </a:ext>
                  </a:extLst>
                </a:gridCol>
                <a:gridCol w="1585185">
                  <a:extLst>
                    <a:ext uri="{9D8B030D-6E8A-4147-A177-3AD203B41FA5}">
                      <a16:colId xmlns:a16="http://schemas.microsoft.com/office/drawing/2014/main" val="1018139540"/>
                    </a:ext>
                  </a:extLst>
                </a:gridCol>
              </a:tblGrid>
              <a:tr h="252248">
                <a:tc gridSpan="3">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5914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contextDirection</a:t>
                      </a:r>
                    </a:p>
                    <a:p>
                      <a:pPr marL="285750" indent="-285750">
                        <a:buFont typeface="Arial" panose="020B0604020202020204" pitchFamily="34" charset="0"/>
                        <a:buChar char="•"/>
                      </a:pPr>
                      <a:r>
                        <a:rPr lang="en-US" sz="1200" dirty="0">
                          <a:latin typeface="+mn-lt"/>
                        </a:rPr>
                        <a:t>filter</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offset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count</a:t>
                      </a:r>
                    </a:p>
                    <a:p>
                      <a:pPr marL="285750" indent="-285750">
                        <a:buFont typeface="Arial" panose="020B0604020202020204" pitchFamily="34" charset="0"/>
                        <a:buChar char="•"/>
                      </a:pPr>
                      <a:r>
                        <a:rPr lang="en-US" sz="1200" dirty="0">
                          <a:latin typeface="+mn-lt"/>
                        </a:rPr>
                        <a:t>includeDesignations</a:t>
                      </a:r>
                    </a:p>
                    <a:p>
                      <a:pPr marL="285750" indent="-285750">
                        <a:buFont typeface="Arial" panose="020B0604020202020204" pitchFamily="34" charset="0"/>
                        <a:buChar char="•"/>
                      </a:pPr>
                      <a:r>
                        <a:rPr lang="en-US" sz="1200" dirty="0">
                          <a:latin typeface="+mn-lt"/>
                        </a:rPr>
                        <a:t>designation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includeDefinition</a:t>
                      </a:r>
                    </a:p>
                    <a:p>
                      <a:pPr marL="285750" indent="-285750">
                        <a:buFont typeface="Arial" panose="020B0604020202020204" pitchFamily="34" charset="0"/>
                        <a:buChar char="•"/>
                      </a:pPr>
                      <a:r>
                        <a:rPr lang="en-US" sz="1200" dirty="0" err="1">
                          <a:latin typeface="+mn-lt"/>
                        </a:rPr>
                        <a:t>activeOnly</a:t>
                      </a:r>
                      <a:endParaRPr lang="en-US" sz="1200" dirty="0">
                        <a:latin typeface="+mn-lt"/>
                      </a:endParaRPr>
                    </a:p>
                    <a:p>
                      <a:pPr marL="285750" indent="-285750">
                        <a:buFont typeface="Arial" panose="020B0604020202020204" pitchFamily="34" charset="0"/>
                        <a:buChar char="•"/>
                      </a:pPr>
                      <a:r>
                        <a:rPr lang="en-US" sz="1200" dirty="0" err="1">
                          <a:solidFill>
                            <a:srgbClr val="FF0000"/>
                          </a:solidFill>
                          <a:latin typeface="+mn-lt"/>
                        </a:rPr>
                        <a:t>useSupplement</a:t>
                      </a:r>
                      <a:endParaRPr lang="en-US" sz="1200" dirty="0">
                        <a:solidFill>
                          <a:srgbClr val="FF0000"/>
                        </a:solidFill>
                        <a:latin typeface="+mn-lt"/>
                      </a:endParaRPr>
                    </a:p>
                    <a:p>
                      <a:pPr marL="285750" indent="-285750">
                        <a:buFont typeface="Arial" panose="020B0604020202020204" pitchFamily="34" charset="0"/>
                        <a:buChar char="•"/>
                      </a:pPr>
                      <a:r>
                        <a:rPr lang="en-US" sz="1200" dirty="0">
                          <a:latin typeface="+mn-lt"/>
                        </a:rPr>
                        <a:t>excludeNested</a:t>
                      </a:r>
                    </a:p>
                    <a:p>
                      <a:pPr marL="285750" indent="-285750">
                        <a:buFont typeface="Arial" panose="020B0604020202020204" pitchFamily="34" charset="0"/>
                        <a:buChar char="•"/>
                      </a:pPr>
                      <a:r>
                        <a:rPr lang="en-US" sz="1200" dirty="0">
                          <a:latin typeface="+mn-lt"/>
                        </a:rPr>
                        <a:t>excludeNotForUI</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excludePostCoordinated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err="1">
                          <a:latin typeface="+mn-lt"/>
                        </a:rPr>
                        <a:t>displayLanguage</a:t>
                      </a:r>
                      <a:endParaRPr lang="en-US" sz="1200" dirty="0">
                        <a:latin typeface="+mn-lt"/>
                      </a:endParaRPr>
                    </a:p>
                    <a:p>
                      <a:pPr marL="285750" indent="-285750">
                        <a:buFont typeface="Arial" panose="020B0604020202020204" pitchFamily="34" charset="0"/>
                        <a:buChar char="•"/>
                      </a:pPr>
                      <a:r>
                        <a:rPr lang="en-US" sz="1200" dirty="0">
                          <a:solidFill>
                            <a:srgbClr val="FF0000"/>
                          </a:solidFill>
                          <a:latin typeface="+mn-lt"/>
                        </a:rPr>
                        <a:t>property</a:t>
                      </a:r>
                    </a:p>
                    <a:p>
                      <a:pPr marL="285750" indent="-285750">
                        <a:buFont typeface="Arial" panose="020B0604020202020204" pitchFamily="34" charset="0"/>
                        <a:buChar char="•"/>
                      </a:pPr>
                      <a:r>
                        <a:rPr lang="en-US" sz="1200" dirty="0">
                          <a:latin typeface="+mn-lt"/>
                        </a:rPr>
                        <a:t>exclude-system</a:t>
                      </a:r>
                    </a:p>
                    <a:p>
                      <a:pPr marL="285750" indent="-285750">
                        <a:buFont typeface="Arial" panose="020B0604020202020204" pitchFamily="34" charset="0"/>
                        <a:buChar char="•"/>
                      </a:pPr>
                      <a:r>
                        <a:rPr lang="en-US" sz="1200" dirty="0">
                          <a:latin typeface="+mn-lt"/>
                        </a:rPr>
                        <a:t>system-version</a:t>
                      </a:r>
                    </a:p>
                    <a:p>
                      <a:pPr marL="285750" indent="-285750">
                        <a:buFont typeface="Arial" panose="020B0604020202020204" pitchFamily="34" charset="0"/>
                        <a:buChar char="•"/>
                      </a:pPr>
                      <a:r>
                        <a:rPr lang="en-US" sz="1200" dirty="0">
                          <a:latin typeface="+mn-lt"/>
                        </a:rPr>
                        <a:t>check-system-version</a:t>
                      </a:r>
                    </a:p>
                    <a:p>
                      <a:pPr marL="285750" indent="-285750">
                        <a:buFont typeface="Arial" panose="020B0604020202020204" pitchFamily="34" charset="0"/>
                        <a:buChar char="•"/>
                      </a:pPr>
                      <a:r>
                        <a:rPr lang="en-US" sz="1200" dirty="0">
                          <a:latin typeface="+mn-lt"/>
                        </a:rPr>
                        <a:t>force-system-version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
        <p:nvSpPr>
          <p:cNvPr id="2" name="TextBox 1">
            <a:extLst>
              <a:ext uri="{FF2B5EF4-FFF2-40B4-BE49-F238E27FC236}">
                <a16:creationId xmlns:a16="http://schemas.microsoft.com/office/drawing/2014/main" id="{BE1BED58-DD31-08AC-0C63-41E86E2F363F}"/>
              </a:ext>
            </a:extLst>
          </p:cNvPr>
          <p:cNvSpPr txBox="1"/>
          <p:nvPr/>
        </p:nvSpPr>
        <p:spPr>
          <a:xfrm>
            <a:off x="2420675" y="2657996"/>
            <a:ext cx="1184366" cy="276999"/>
          </a:xfrm>
          <a:prstGeom prst="rect">
            <a:avLst/>
          </a:prstGeom>
          <a:noFill/>
        </p:spPr>
        <p:txBody>
          <a:bodyPr wrap="square" rtlCol="0">
            <a:spAutoFit/>
          </a:bodyPr>
          <a:lstStyle/>
          <a:p>
            <a:r>
              <a:rPr lang="en-US" sz="1200" dirty="0">
                <a:solidFill>
                  <a:srgbClr val="FF0000"/>
                </a:solidFill>
              </a:rPr>
              <a:t>* new in R5</a:t>
            </a:r>
          </a:p>
        </p:txBody>
      </p:sp>
    </p:spTree>
    <p:extLst>
      <p:ext uri="{BB962C8B-B14F-4D97-AF65-F5344CB8AC3E}">
        <p14:creationId xmlns:p14="http://schemas.microsoft.com/office/powerpoint/2010/main" val="868522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7/9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$validate-code</a:t>
            </a:r>
            <a:r>
              <a:rPr lang="en-AU" altLang="en-US" sz="2000" dirty="0">
                <a:hlinkClick r:id="rId2"/>
              </a:rPr>
              <a:t> </a:t>
            </a:r>
            <a:r>
              <a:rPr lang="en-AU" altLang="en-US" sz="2000" dirty="0"/>
              <a:t>operation on ValueSet</a:t>
            </a:r>
            <a:endParaRPr lang="en-US" sz="2000" dirty="0"/>
          </a:p>
          <a:p>
            <a:pPr lvl="1"/>
            <a:r>
              <a:rPr lang="en-US" sz="1600" dirty="0"/>
              <a:t>Validate that a coded value is in the set of codes allowed by a value set</a:t>
            </a:r>
          </a:p>
          <a:p>
            <a:pPr lvl="1"/>
            <a:r>
              <a:rPr lang="en-US" sz="1600" dirty="0"/>
              <a:t>May be used to confirm that a code is appropriate for a data element bound the particular value set</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43</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578198827"/>
              </p:ext>
            </p:extLst>
          </p:nvPr>
        </p:nvGraphicFramePr>
        <p:xfrm>
          <a:off x="1323607" y="2397326"/>
          <a:ext cx="6809679" cy="1828800"/>
        </p:xfrm>
        <a:graphic>
          <a:graphicData uri="http://schemas.openxmlformats.org/drawingml/2006/table">
            <a:tbl>
              <a:tblPr firstRow="1" bandRow="1">
                <a:tableStyleId>{2D5ABB26-0587-4C30-8999-92F81FD0307C}</a:tableStyleId>
              </a:tblPr>
              <a:tblGrid>
                <a:gridCol w="1705972">
                  <a:extLst>
                    <a:ext uri="{9D8B030D-6E8A-4147-A177-3AD203B41FA5}">
                      <a16:colId xmlns:a16="http://schemas.microsoft.com/office/drawing/2014/main" val="3591295390"/>
                    </a:ext>
                  </a:extLst>
                </a:gridCol>
                <a:gridCol w="2025640">
                  <a:extLst>
                    <a:ext uri="{9D8B030D-6E8A-4147-A177-3AD203B41FA5}">
                      <a16:colId xmlns:a16="http://schemas.microsoft.com/office/drawing/2014/main" val="2966929498"/>
                    </a:ext>
                  </a:extLst>
                </a:gridCol>
                <a:gridCol w="3078067">
                  <a:extLst>
                    <a:ext uri="{9D8B030D-6E8A-4147-A177-3AD203B41FA5}">
                      <a16:colId xmlns:a16="http://schemas.microsoft.com/office/drawing/2014/main" val="1018139540"/>
                    </a:ext>
                  </a:extLst>
                </a:gridCol>
              </a:tblGrid>
              <a:tr h="197500">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30843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systemVersion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err="1">
                          <a:latin typeface="+mn-lt"/>
                        </a:rPr>
                        <a:t>displayLanguage</a:t>
                      </a:r>
                      <a:endParaRPr lang="en-US" sz="1200" dirty="0">
                        <a:latin typeface="+mn-lt"/>
                      </a:endParaRPr>
                    </a:p>
                    <a:p>
                      <a:pPr marL="285750" indent="-285750">
                        <a:buFont typeface="Arial" panose="020B0604020202020204" pitchFamily="34" charset="0"/>
                        <a:buChar char="•"/>
                      </a:pPr>
                      <a:r>
                        <a:rPr lang="en-US" sz="1200" dirty="0" err="1">
                          <a:solidFill>
                            <a:srgbClr val="FF0000"/>
                          </a:solidFill>
                          <a:latin typeface="+mn-lt"/>
                        </a:rPr>
                        <a:t>useSupplement</a:t>
                      </a:r>
                      <a:endParaRPr lang="en-US" sz="1200" dirty="0">
                        <a:solidFill>
                          <a:srgbClr val="FF0000"/>
                        </a:solidFill>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solidFill>
                            <a:schemeClr val="tx1"/>
                          </a:solidFill>
                          <a:latin typeface="+mn-lt"/>
                        </a:rPr>
                        <a:t>display</a:t>
                      </a:r>
                    </a:p>
                    <a:p>
                      <a:pPr marL="285750" indent="-285750">
                        <a:buFont typeface="Arial" panose="020B0604020202020204" pitchFamily="34" charset="0"/>
                        <a:buChar char="•"/>
                      </a:pPr>
                      <a:r>
                        <a:rPr lang="en-US" sz="1200" dirty="0">
                          <a:solidFill>
                            <a:srgbClr val="FF0000"/>
                          </a:solidFill>
                          <a:latin typeface="+mn-lt"/>
                        </a:rPr>
                        <a:t>code</a:t>
                      </a:r>
                    </a:p>
                    <a:p>
                      <a:pPr marL="285750" indent="-285750">
                        <a:buFont typeface="Arial" panose="020B0604020202020204" pitchFamily="34" charset="0"/>
                        <a:buChar char="•"/>
                      </a:pPr>
                      <a:r>
                        <a:rPr lang="en-US" sz="1200" dirty="0">
                          <a:solidFill>
                            <a:srgbClr val="FF0000"/>
                          </a:solidFill>
                          <a:latin typeface="+mn-lt"/>
                        </a:rPr>
                        <a:t>system</a:t>
                      </a:r>
                    </a:p>
                    <a:p>
                      <a:pPr marL="285750" indent="-285750">
                        <a:buFont typeface="Arial" panose="020B0604020202020204" pitchFamily="34" charset="0"/>
                        <a:buChar char="•"/>
                      </a:pPr>
                      <a:r>
                        <a:rPr lang="en-US" sz="1200" dirty="0">
                          <a:solidFill>
                            <a:srgbClr val="FF0000"/>
                          </a:solidFill>
                          <a:latin typeface="+mn-lt"/>
                        </a:rPr>
                        <a:t>version</a:t>
                      </a:r>
                    </a:p>
                    <a:p>
                      <a:pPr marL="285750" indent="-285750">
                        <a:buFont typeface="Arial" panose="020B0604020202020204" pitchFamily="34" charset="0"/>
                        <a:buChar char="•"/>
                      </a:pPr>
                      <a:r>
                        <a:rPr lang="en-US" sz="1200" dirty="0" err="1">
                          <a:solidFill>
                            <a:srgbClr val="FF0000"/>
                          </a:solidFill>
                          <a:latin typeface="+mn-lt"/>
                        </a:rPr>
                        <a:t>codeableConcept</a:t>
                      </a:r>
                      <a:endParaRPr lang="en-US" sz="1200" dirty="0">
                        <a:solidFill>
                          <a:srgbClr val="FF0000"/>
                        </a:solidFill>
                        <a:latin typeface="+mn-lt"/>
                      </a:endParaRPr>
                    </a:p>
                    <a:p>
                      <a:pPr marL="285750" indent="-285750">
                        <a:buFont typeface="Arial" panose="020B0604020202020204" pitchFamily="34" charset="0"/>
                        <a:buChar char="•"/>
                      </a:pPr>
                      <a:r>
                        <a:rPr lang="en-US" sz="1200" dirty="0">
                          <a:solidFill>
                            <a:srgbClr val="FF0000"/>
                          </a:solidFill>
                          <a:latin typeface="+mn-lt"/>
                        </a:rPr>
                        <a:t>issues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5163627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8/9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4" y="857677"/>
            <a:ext cx="8228883" cy="3560956"/>
          </a:xfrm>
        </p:spPr>
        <p:txBody>
          <a:bodyPr/>
          <a:lstStyle/>
          <a:p>
            <a:pPr marL="0" indent="-102870">
              <a:buNone/>
            </a:pPr>
            <a:r>
              <a:rPr lang="en-AU" altLang="en-US" sz="2000" dirty="0"/>
              <a:t>The </a:t>
            </a:r>
            <a:r>
              <a:rPr lang="en-AU" altLang="en-US" sz="2000" b="1" dirty="0">
                <a:hlinkClick r:id="rId2"/>
              </a:rPr>
              <a:t>$translate</a:t>
            </a:r>
            <a:r>
              <a:rPr lang="en-AU" altLang="en-US" sz="2000" dirty="0">
                <a:hlinkClick r:id="rId2"/>
              </a:rPr>
              <a:t> </a:t>
            </a:r>
            <a:r>
              <a:rPr lang="en-AU" altLang="en-US" sz="2000" dirty="0"/>
              <a:t>operation on ConceptMap</a:t>
            </a:r>
            <a:endParaRPr lang="en-US" sz="2000" dirty="0"/>
          </a:p>
          <a:p>
            <a:pPr lvl="1"/>
            <a:r>
              <a:rPr lang="en-US" sz="1600" dirty="0"/>
              <a:t>Translate a concept from one value set to another, based on the value set and concept map resources, and/or additional knowledge available to the server</a:t>
            </a:r>
          </a:p>
          <a:p>
            <a:pPr lvl="1"/>
            <a:r>
              <a:rPr lang="en-US" sz="1600" dirty="0"/>
              <a:t>Used whenever a code for an alternative (the target) code system is required - e.g., to include multiple concepts in a CodeableConcept value for interoperability</a:t>
            </a:r>
            <a:endParaRPr lang="en-US" sz="1400" dirty="0"/>
          </a:p>
          <a:p>
            <a:pPr lvl="1"/>
            <a:r>
              <a:rPr lang="en-US" sz="1400" dirty="0">
                <a:solidFill>
                  <a:srgbClr val="FF0000"/>
                </a:solidFill>
              </a:rPr>
              <a:t>NOTE: $translate has undergone significant changes in FHIR R5!</a:t>
            </a:r>
            <a:r>
              <a:rPr lang="en-US" sz="1400" b="1" dirty="0">
                <a:solidFill>
                  <a:srgbClr val="FF0000"/>
                </a:solidFill>
              </a:rPr>
              <a:t> </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44</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978478101"/>
              </p:ext>
            </p:extLst>
          </p:nvPr>
        </p:nvGraphicFramePr>
        <p:xfrm>
          <a:off x="300753" y="2599149"/>
          <a:ext cx="8588674" cy="2194560"/>
        </p:xfrm>
        <a:graphic>
          <a:graphicData uri="http://schemas.openxmlformats.org/drawingml/2006/table">
            <a:tbl>
              <a:tblPr firstRow="1" bandRow="1">
                <a:tableStyleId>{2D5ABB26-0587-4C30-8999-92F81FD0307C}</a:tableStyleId>
              </a:tblPr>
              <a:tblGrid>
                <a:gridCol w="1938528">
                  <a:extLst>
                    <a:ext uri="{9D8B030D-6E8A-4147-A177-3AD203B41FA5}">
                      <a16:colId xmlns:a16="http://schemas.microsoft.com/office/drawing/2014/main" val="3591295390"/>
                    </a:ext>
                  </a:extLst>
                </a:gridCol>
                <a:gridCol w="2167254">
                  <a:extLst>
                    <a:ext uri="{9D8B030D-6E8A-4147-A177-3AD203B41FA5}">
                      <a16:colId xmlns:a16="http://schemas.microsoft.com/office/drawing/2014/main" val="2966929498"/>
                    </a:ext>
                  </a:extLst>
                </a:gridCol>
                <a:gridCol w="2037806">
                  <a:extLst>
                    <a:ext uri="{9D8B030D-6E8A-4147-A177-3AD203B41FA5}">
                      <a16:colId xmlns:a16="http://schemas.microsoft.com/office/drawing/2014/main" val="1018139540"/>
                    </a:ext>
                  </a:extLst>
                </a:gridCol>
                <a:gridCol w="2445086">
                  <a:extLst>
                    <a:ext uri="{9D8B030D-6E8A-4147-A177-3AD203B41FA5}">
                      <a16:colId xmlns:a16="http://schemas.microsoft.com/office/drawing/2014/main" val="1291002811"/>
                    </a:ext>
                  </a:extLst>
                </a:gridCol>
              </a:tblGrid>
              <a:tr h="226114">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1366058">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err="1">
                          <a:latin typeface="+mn-lt"/>
                        </a:rPr>
                        <a:t>conceptMap</a:t>
                      </a:r>
                      <a:endParaRPr lang="en-US" sz="1200" dirty="0">
                        <a:latin typeface="+mn-lt"/>
                      </a:endParaRPr>
                    </a:p>
                    <a:p>
                      <a:pPr marL="285750" indent="-285750">
                        <a:buFont typeface="Arial" panose="020B0604020202020204" pitchFamily="34" charset="0"/>
                        <a:buChar char="•"/>
                      </a:pPr>
                      <a:r>
                        <a:rPr lang="en-US" sz="1200" dirty="0">
                          <a:latin typeface="+mn-lt"/>
                        </a:rPr>
                        <a:t>conceptMapVersion</a:t>
                      </a:r>
                    </a:p>
                    <a:p>
                      <a:pPr marL="285750" indent="-285750">
                        <a:buFont typeface="Arial" panose="020B0604020202020204" pitchFamily="34" charset="0"/>
                        <a:buChar char="•"/>
                      </a:pPr>
                      <a:r>
                        <a:rPr lang="en-US" sz="1200" dirty="0" err="1">
                          <a:solidFill>
                            <a:srgbClr val="FF0000"/>
                          </a:solidFill>
                          <a:latin typeface="+mn-lt"/>
                        </a:rPr>
                        <a:t>sourceC</a:t>
                      </a:r>
                      <a:r>
                        <a:rPr lang="en-US" sz="1200" dirty="0" err="1">
                          <a:latin typeface="+mn-lt"/>
                        </a:rPr>
                        <a:t>ode</a:t>
                      </a:r>
                      <a:endParaRPr lang="en-US" sz="1200" dirty="0">
                        <a:latin typeface="+mn-lt"/>
                      </a:endParaRP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err="1">
                          <a:latin typeface="+mn-lt"/>
                        </a:rPr>
                        <a:t>source</a:t>
                      </a:r>
                      <a:r>
                        <a:rPr lang="en-US" sz="1200" dirty="0" err="1">
                          <a:solidFill>
                            <a:srgbClr val="FF0000"/>
                          </a:solidFill>
                          <a:latin typeface="+mn-lt"/>
                        </a:rPr>
                        <a:t>Scope</a:t>
                      </a:r>
                      <a:endParaRPr lang="en-US" sz="1200" dirty="0">
                        <a:solidFill>
                          <a:srgbClr val="FF0000"/>
                        </a:solidFill>
                        <a:latin typeface="+mn-lt"/>
                      </a:endParaRPr>
                    </a:p>
                    <a:p>
                      <a:pPr marL="285750" indent="-285750">
                        <a:buFont typeface="Arial" panose="020B0604020202020204" pitchFamily="34" charset="0"/>
                        <a:buChar char="•"/>
                      </a:pPr>
                      <a:r>
                        <a:rPr lang="en-US" sz="1200" dirty="0" err="1">
                          <a:solidFill>
                            <a:srgbClr val="FF0000"/>
                          </a:solidFill>
                          <a:latin typeface="+mn-lt"/>
                        </a:rPr>
                        <a:t>sourceC</a:t>
                      </a:r>
                      <a:r>
                        <a:rPr lang="en-US" sz="1200" dirty="0" err="1">
                          <a:latin typeface="+mn-lt"/>
                        </a:rPr>
                        <a:t>oding</a:t>
                      </a:r>
                      <a:endParaRPr lang="en-US" sz="1200" dirty="0">
                        <a:latin typeface="+mn-lt"/>
                      </a:endParaRP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sourceC</a:t>
                      </a:r>
                      <a:r>
                        <a:rPr lang="en-US" sz="1200" dirty="0" err="1">
                          <a:latin typeface="+mn-lt"/>
                        </a:rPr>
                        <a:t>odeableConcept</a:t>
                      </a:r>
                      <a:endParaRPr lang="en-US" sz="1200" dirty="0">
                        <a:latin typeface="+mn-lt"/>
                      </a:endParaRPr>
                    </a:p>
                    <a:p>
                      <a:pPr marL="285750" indent="-285750">
                        <a:buFont typeface="Arial" panose="020B0604020202020204" pitchFamily="34" charset="0"/>
                        <a:buChar char="•"/>
                      </a:pPr>
                      <a:r>
                        <a:rPr lang="en-US" sz="1200" dirty="0" err="1">
                          <a:latin typeface="+mn-lt"/>
                        </a:rPr>
                        <a:t>target</a:t>
                      </a:r>
                      <a:r>
                        <a:rPr lang="en-US" sz="1200" dirty="0" err="1">
                          <a:solidFill>
                            <a:srgbClr val="FF0000"/>
                          </a:solidFill>
                          <a:latin typeface="+mn-lt"/>
                        </a:rPr>
                        <a:t>Code</a:t>
                      </a:r>
                      <a:endParaRPr lang="en-US" sz="1200" dirty="0">
                        <a:solidFill>
                          <a:srgbClr val="FF0000"/>
                        </a:solidFill>
                        <a:latin typeface="+mn-lt"/>
                      </a:endParaRPr>
                    </a:p>
                    <a:p>
                      <a:pPr marL="285750" indent="-285750">
                        <a:buFont typeface="Arial" panose="020B0604020202020204" pitchFamily="34" charset="0"/>
                        <a:buChar char="•"/>
                      </a:pPr>
                      <a:r>
                        <a:rPr lang="en-US" sz="1200" dirty="0" err="1">
                          <a:solidFill>
                            <a:srgbClr val="FF0000"/>
                          </a:solidFill>
                          <a:latin typeface="+mn-lt"/>
                        </a:rPr>
                        <a:t>targetCoding</a:t>
                      </a:r>
                      <a:endParaRPr lang="en-US" sz="1200" dirty="0">
                        <a:solidFill>
                          <a:srgbClr val="FF0000"/>
                        </a:solidFill>
                        <a:latin typeface="+mn-lt"/>
                      </a:endParaRPr>
                    </a:p>
                    <a:p>
                      <a:pPr marL="285750" indent="-285750">
                        <a:buFont typeface="Arial" panose="020B0604020202020204" pitchFamily="34" charset="0"/>
                        <a:buChar char="•"/>
                      </a:pPr>
                      <a:r>
                        <a:rPr lang="en-US" sz="1200" dirty="0" err="1">
                          <a:solidFill>
                            <a:srgbClr val="FF0000"/>
                          </a:solidFill>
                          <a:latin typeface="+mn-lt"/>
                        </a:rPr>
                        <a:t>targetCodeableConcept</a:t>
                      </a:r>
                      <a:endParaRPr lang="en-US" sz="1200" dirty="0">
                        <a:solidFill>
                          <a:srgbClr val="FF0000"/>
                        </a:solidFill>
                        <a:latin typeface="+mn-lt"/>
                      </a:endParaRPr>
                    </a:p>
                    <a:p>
                      <a:pPr marL="285750" indent="-285750">
                        <a:buFont typeface="Arial" panose="020B0604020202020204" pitchFamily="34" charset="0"/>
                        <a:buChar char="•"/>
                      </a:pPr>
                      <a:r>
                        <a:rPr lang="en-US" sz="1200" dirty="0" err="1">
                          <a:solidFill>
                            <a:srgbClr val="FF0000"/>
                          </a:solidFill>
                          <a:latin typeface="+mn-lt"/>
                        </a:rPr>
                        <a:t>targetScope</a:t>
                      </a:r>
                      <a:endParaRPr lang="en-US" sz="1200" dirty="0">
                        <a:solidFill>
                          <a:srgbClr val="FF0000"/>
                        </a:solidFill>
                        <a:latin typeface="+mn-lt"/>
                      </a:endParaRPr>
                    </a:p>
                    <a:p>
                      <a:pPr marL="285750" indent="-285750">
                        <a:buFont typeface="Arial" panose="020B0604020202020204" pitchFamily="34" charset="0"/>
                        <a:buChar char="•"/>
                      </a:pPr>
                      <a:r>
                        <a:rPr lang="en-US" sz="1200" dirty="0" err="1">
                          <a:latin typeface="+mn-lt"/>
                        </a:rPr>
                        <a:t>target</a:t>
                      </a:r>
                      <a:r>
                        <a:rPr lang="en-US" sz="1200" dirty="0" err="1">
                          <a:solidFill>
                            <a:srgbClr val="FF0000"/>
                          </a:solidFill>
                          <a:latin typeface="+mn-lt"/>
                        </a:rPr>
                        <a:t>S</a:t>
                      </a:r>
                      <a:r>
                        <a:rPr lang="en-US" sz="1200" dirty="0" err="1">
                          <a:latin typeface="+mn-lt"/>
                        </a:rPr>
                        <a:t>ystem</a:t>
                      </a:r>
                      <a:endParaRPr lang="en-US" sz="1200" dirty="0">
                        <a:latin typeface="+mn-lt"/>
                      </a:endParaRPr>
                    </a:p>
                    <a:p>
                      <a:pPr marL="285750" indent="-285750">
                        <a:buFont typeface="Arial" panose="020B0604020202020204" pitchFamily="34" charset="0"/>
                        <a:buChar char="•"/>
                      </a:pPr>
                      <a:r>
                        <a:rPr lang="en-US" sz="1200" dirty="0">
                          <a:latin typeface="+mn-lt"/>
                        </a:rPr>
                        <a:t>dependency</a:t>
                      </a:r>
                    </a:p>
                    <a:p>
                      <a:pPr marL="285750" indent="-285750">
                        <a:buFont typeface="Arial" panose="020B0604020202020204" pitchFamily="34" charset="0"/>
                        <a:buChar char="•"/>
                      </a:pPr>
                      <a:r>
                        <a:rPr lang="en-US" sz="1200" dirty="0" err="1">
                          <a:latin typeface="+mn-lt"/>
                        </a:rPr>
                        <a:t>dependency.</a:t>
                      </a:r>
                      <a:r>
                        <a:rPr lang="en-US" sz="1200" dirty="0" err="1">
                          <a:solidFill>
                            <a:srgbClr val="FF0000"/>
                          </a:solidFill>
                          <a:latin typeface="+mn-lt"/>
                        </a:rPr>
                        <a:t>attribute</a:t>
                      </a:r>
                      <a:endParaRPr lang="en-US" sz="1200" dirty="0">
                        <a:latin typeface="+mn-lt"/>
                      </a:endParaRPr>
                    </a:p>
                    <a:p>
                      <a:pPr marL="285750" indent="-285750">
                        <a:buFont typeface="Arial" panose="020B0604020202020204" pitchFamily="34" charset="0"/>
                        <a:buChar char="•"/>
                      </a:pPr>
                      <a:r>
                        <a:rPr lang="en-US" sz="1200" dirty="0" err="1">
                          <a:latin typeface="+mn-lt"/>
                        </a:rPr>
                        <a:t>dependency.</a:t>
                      </a:r>
                      <a:r>
                        <a:rPr lang="en-US" sz="1200" dirty="0" err="1">
                          <a:solidFill>
                            <a:srgbClr val="FF0000"/>
                          </a:solidFill>
                          <a:latin typeface="+mn-lt"/>
                        </a:rPr>
                        <a:t>value</a:t>
                      </a:r>
                      <a:endParaRPr lang="en-US" sz="1200" dirty="0">
                        <a:solidFill>
                          <a:srgbClr val="FF0000"/>
                        </a:solidFill>
                        <a:latin typeface="+mn-lt"/>
                      </a:endParaRPr>
                    </a:p>
                    <a:p>
                      <a:pPr marL="285750" indent="-285750">
                        <a:buFont typeface="Arial" panose="020B0604020202020204" pitchFamily="34" charset="0"/>
                        <a:buChar char="•"/>
                      </a:pPr>
                      <a:r>
                        <a:rPr lang="en-US" sz="1200" strike="sngStrike" dirty="0">
                          <a:solidFill>
                            <a:srgbClr val="FF0000"/>
                          </a:solidFill>
                          <a:latin typeface="+mn-lt"/>
                        </a:rPr>
                        <a:t>reverse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err="1">
                          <a:latin typeface="+mn-lt"/>
                        </a:rPr>
                        <a:t>match.</a:t>
                      </a:r>
                      <a:r>
                        <a:rPr lang="en-US" sz="1200" dirty="0" err="1">
                          <a:solidFill>
                            <a:srgbClr val="FF0000"/>
                          </a:solidFill>
                          <a:latin typeface="+mn-lt"/>
                        </a:rPr>
                        <a:t>relationship</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match.concept</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match.property</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match.property.url</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match.property.value</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match.product</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match.product.</a:t>
                      </a:r>
                      <a:r>
                        <a:rPr lang="en-US" sz="1200" dirty="0" err="1">
                          <a:solidFill>
                            <a:srgbClr val="FF0000"/>
                          </a:solidFill>
                          <a:latin typeface="+mn-lt"/>
                        </a:rPr>
                        <a:t>attribute</a:t>
                      </a: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match.product.</a:t>
                      </a:r>
                      <a:r>
                        <a:rPr lang="en-US" sz="1200" dirty="0" err="1">
                          <a:solidFill>
                            <a:srgbClr val="FF0000"/>
                          </a:solidFill>
                          <a:latin typeface="+mn-lt"/>
                        </a:rPr>
                        <a:t>value</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match.dependsOn</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match.dependsOn.attribute</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match.dependsOn.value</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a:t>
                      </a:r>
                      <a:r>
                        <a:rPr lang="en-US" sz="1200" dirty="0" err="1">
                          <a:solidFill>
                            <a:srgbClr val="FF0000"/>
                          </a:solidFill>
                          <a:latin typeface="+mn-lt"/>
                        </a:rPr>
                        <a:t>originMap</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
        <p:nvSpPr>
          <p:cNvPr id="2" name="TextBox 1">
            <a:extLst>
              <a:ext uri="{FF2B5EF4-FFF2-40B4-BE49-F238E27FC236}">
                <a16:creationId xmlns:a16="http://schemas.microsoft.com/office/drawing/2014/main" id="{9377C4A4-7AF8-41C7-AE9D-C314863FE047}"/>
              </a:ext>
            </a:extLst>
          </p:cNvPr>
          <p:cNvSpPr txBox="1"/>
          <p:nvPr/>
        </p:nvSpPr>
        <p:spPr>
          <a:xfrm>
            <a:off x="1663028" y="2598103"/>
            <a:ext cx="2586755" cy="276999"/>
          </a:xfrm>
          <a:prstGeom prst="rect">
            <a:avLst/>
          </a:prstGeom>
          <a:noFill/>
        </p:spPr>
        <p:txBody>
          <a:bodyPr wrap="square" rtlCol="0">
            <a:spAutoFit/>
          </a:bodyPr>
          <a:lstStyle/>
          <a:p>
            <a:r>
              <a:rPr lang="en-US" sz="1200" dirty="0">
                <a:solidFill>
                  <a:srgbClr val="FF0000"/>
                </a:solidFill>
              </a:rPr>
              <a:t>* new, changed or </a:t>
            </a:r>
            <a:r>
              <a:rPr lang="en-US" sz="1200" strike="sngStrike" dirty="0">
                <a:solidFill>
                  <a:srgbClr val="FF0000"/>
                </a:solidFill>
              </a:rPr>
              <a:t>removed</a:t>
            </a:r>
            <a:r>
              <a:rPr lang="en-US" sz="1200" dirty="0">
                <a:solidFill>
                  <a:srgbClr val="FF0000"/>
                </a:solidFill>
              </a:rPr>
              <a:t> in R5</a:t>
            </a:r>
          </a:p>
        </p:txBody>
      </p:sp>
    </p:spTree>
    <p:extLst>
      <p:ext uri="{BB962C8B-B14F-4D97-AF65-F5344CB8AC3E}">
        <p14:creationId xmlns:p14="http://schemas.microsoft.com/office/powerpoint/2010/main" val="15872828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9/9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$closure</a:t>
            </a:r>
            <a:r>
              <a:rPr lang="en-AU" altLang="en-US" sz="2000" dirty="0">
                <a:hlinkClick r:id="rId2"/>
              </a:rPr>
              <a:t> </a:t>
            </a:r>
            <a:r>
              <a:rPr lang="en-AU" altLang="en-US" sz="2000" dirty="0"/>
              <a:t>operation on ConceptMap</a:t>
            </a:r>
            <a:endParaRPr lang="en-US" sz="2000" dirty="0"/>
          </a:p>
          <a:p>
            <a:pPr lvl="1"/>
            <a:r>
              <a:rPr lang="en-US" sz="1600" dirty="0"/>
              <a:t>The $closure operation is an advanced operation which provides support for ongoing maintenance of a client-side transitive closure table based on server-side terminological logic</a:t>
            </a:r>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45</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65906" y="2423532"/>
          <a:ext cx="6987770" cy="914400"/>
        </p:xfrm>
        <a:graphic>
          <a:graphicData uri="http://schemas.openxmlformats.org/drawingml/2006/table">
            <a:tbl>
              <a:tblPr firstRow="1" bandRow="1">
                <a:tableStyleId>{2D5ABB26-0587-4C30-8999-92F81FD0307C}</a:tableStyleId>
              </a:tblPr>
              <a:tblGrid>
                <a:gridCol w="1639805">
                  <a:extLst>
                    <a:ext uri="{9D8B030D-6E8A-4147-A177-3AD203B41FA5}">
                      <a16:colId xmlns:a16="http://schemas.microsoft.com/office/drawing/2014/main" val="3591295390"/>
                    </a:ext>
                  </a:extLst>
                </a:gridCol>
                <a:gridCol w="1853916">
                  <a:extLst>
                    <a:ext uri="{9D8B030D-6E8A-4147-A177-3AD203B41FA5}">
                      <a16:colId xmlns:a16="http://schemas.microsoft.com/office/drawing/2014/main" val="2966929498"/>
                    </a:ext>
                  </a:extLst>
                </a:gridCol>
                <a:gridCol w="1739590">
                  <a:extLst>
                    <a:ext uri="{9D8B030D-6E8A-4147-A177-3AD203B41FA5}">
                      <a16:colId xmlns:a16="http://schemas.microsoft.com/office/drawing/2014/main" val="1018139540"/>
                    </a:ext>
                  </a:extLst>
                </a:gridCol>
                <a:gridCol w="1754459">
                  <a:extLst>
                    <a:ext uri="{9D8B030D-6E8A-4147-A177-3AD203B41FA5}">
                      <a16:colId xmlns:a16="http://schemas.microsoft.com/office/drawing/2014/main" val="1291002811"/>
                    </a:ext>
                  </a:extLst>
                </a:gridCol>
              </a:tblGrid>
              <a:tr h="196827">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573350">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concept</a:t>
                      </a:r>
                    </a:p>
                    <a:p>
                      <a:pPr marL="285750" indent="-285750">
                        <a:buFont typeface="Arial" panose="020B0604020202020204" pitchFamily="34" charset="0"/>
                        <a:buChar char="•"/>
                      </a:pPr>
                      <a:r>
                        <a:rPr lang="en-US" sz="1200" dirty="0">
                          <a:latin typeface="+mn-lt"/>
                        </a:rPr>
                        <a:t>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9553652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Documentation</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46</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9818371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documentation in the Terminology module</a:t>
            </a:r>
            <a:endParaRPr lang="en-US" sz="2000" dirty="0"/>
          </a:p>
          <a:p>
            <a:pPr lvl="1"/>
            <a:r>
              <a:rPr lang="en-US" sz="1600" dirty="0"/>
              <a:t>specifies how terminologies are used in the FHIR specification</a:t>
            </a:r>
          </a:p>
          <a:p>
            <a:pPr lvl="1"/>
            <a:r>
              <a:rPr lang="en-US" sz="1600" dirty="0"/>
              <a:t>describes using of codes in resources</a:t>
            </a:r>
          </a:p>
          <a:p>
            <a:pPr lvl="1"/>
            <a:r>
              <a:rPr lang="en-US" sz="1600" dirty="0"/>
              <a:t>Also includes the following content</a:t>
            </a:r>
          </a:p>
          <a:p>
            <a:pPr lvl="2"/>
            <a:r>
              <a:rPr lang="en-US" sz="1400" dirty="0"/>
              <a:t>HL7 code systems defined and referenced in FHIR</a:t>
            </a:r>
          </a:p>
          <a:p>
            <a:pPr lvl="2"/>
            <a:r>
              <a:rPr lang="en-US" sz="1400" dirty="0"/>
              <a:t>External code systems referenced in FHIR</a:t>
            </a:r>
          </a:p>
          <a:p>
            <a:pPr lvl="2"/>
            <a:r>
              <a:rPr lang="en-US" sz="1400" dirty="0"/>
              <a:t>Value sets defined in FHIR</a:t>
            </a:r>
          </a:p>
          <a:p>
            <a:pPr lvl="2"/>
            <a:r>
              <a:rPr lang="en-US" sz="1400" dirty="0"/>
              <a:t>FHIR defined mappings between related value set concepts</a:t>
            </a:r>
          </a:p>
          <a:p>
            <a:pPr lvl="2"/>
            <a:r>
              <a:rPr lang="en-US" sz="1400" dirty="0"/>
              <a:t>Known identifier systems</a:t>
            </a:r>
          </a:p>
          <a:p>
            <a:pPr marL="914400" lvl="2" indent="0">
              <a:buNone/>
            </a:pPr>
            <a:endParaRPr lang="en-US" sz="1200" dirty="0"/>
          </a:p>
          <a:p>
            <a:pPr lvl="1"/>
            <a:r>
              <a:rPr lang="en-US" sz="1600" dirty="0">
                <a:solidFill>
                  <a:srgbClr val="FF0000"/>
                </a:solidFill>
              </a:rPr>
              <a:t>NOTE: Known identifier systems were removed in R5 and will be published in HL7 Terminology (</a:t>
            </a:r>
            <a:r>
              <a:rPr lang="en-US" sz="1600" dirty="0">
                <a:hlinkClick r:id="rId2"/>
              </a:rPr>
              <a:t>terminology.hl7.org</a:t>
            </a:r>
            <a:r>
              <a:rPr lang="en-US" sz="1600" dirty="0">
                <a:solidFill>
                  <a:srgbClr val="FF0000"/>
                </a:solidFill>
              </a:rPr>
              <a:t>)</a:t>
            </a:r>
          </a:p>
          <a:p>
            <a:pPr lvl="2"/>
            <a:endParaRPr lang="en-US" sz="1200" dirty="0"/>
          </a:p>
          <a:p>
            <a:pPr marL="457200" lvl="1" indent="0">
              <a:buNone/>
            </a:pPr>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47</a:t>
            </a:fld>
            <a:endParaRPr lang="en-US" altLang="en-US" dirty="0"/>
          </a:p>
        </p:txBody>
      </p:sp>
    </p:spTree>
    <p:extLst>
      <p:ext uri="{BB962C8B-B14F-4D97-AF65-F5344CB8AC3E}">
        <p14:creationId xmlns:p14="http://schemas.microsoft.com/office/powerpoint/2010/main" val="35503063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2/8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250419" y="1100254"/>
            <a:ext cx="4478028" cy="3560956"/>
          </a:xfrm>
        </p:spPr>
        <p:txBody>
          <a:bodyPr/>
          <a:lstStyle/>
          <a:p>
            <a:pPr marL="457200" lvl="1" indent="0">
              <a:buNone/>
            </a:pPr>
            <a:r>
              <a:rPr lang="en-US" b="1" dirty="0">
                <a:hlinkClick r:id="rId2"/>
              </a:rPr>
              <a:t>Using codes in resources</a:t>
            </a:r>
            <a:r>
              <a:rPr lang="en-US" sz="1600" dirty="0">
                <a:hlinkClick r:id="rId2"/>
              </a:rPr>
              <a:t> </a:t>
            </a:r>
            <a:endParaRPr lang="en-US" sz="1600" dirty="0"/>
          </a:p>
          <a:p>
            <a:pPr lvl="1"/>
            <a:r>
              <a:rPr lang="en-US" sz="1600" dirty="0"/>
              <a:t>Detailed information regarding the use of terminology in FHIR </a:t>
            </a:r>
          </a:p>
          <a:p>
            <a:pPr lvl="1"/>
            <a:r>
              <a:rPr lang="en-US" sz="1600" dirty="0"/>
              <a:t>Addresses</a:t>
            </a:r>
          </a:p>
          <a:p>
            <a:pPr lvl="2"/>
            <a:r>
              <a:rPr lang="en-US" sz="1400" dirty="0"/>
              <a:t>Codes and concepts in FHIR</a:t>
            </a:r>
          </a:p>
          <a:p>
            <a:pPr lvl="2"/>
            <a:r>
              <a:rPr lang="en-US" sz="1400" dirty="0"/>
              <a:t>Code systems and value sets in FHIR</a:t>
            </a:r>
          </a:p>
          <a:p>
            <a:pPr lvl="2"/>
            <a:r>
              <a:rPr lang="en-US" sz="1400" dirty="0"/>
              <a:t>Choosing a code system</a:t>
            </a:r>
          </a:p>
          <a:p>
            <a:pPr lvl="2"/>
            <a:r>
              <a:rPr lang="en-US" sz="1400" dirty="0"/>
              <a:t>Complex code systems</a:t>
            </a:r>
          </a:p>
          <a:p>
            <a:pPr lvl="2"/>
            <a:r>
              <a:rPr lang="en-US" sz="1400" dirty="0"/>
              <a:t>Controlling the use of coded values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48</a:t>
            </a:fld>
            <a:endParaRPr lang="en-US" altLang="en-US" dirty="0"/>
          </a:p>
        </p:txBody>
      </p:sp>
      <p:pic>
        <p:nvPicPr>
          <p:cNvPr id="3" name="Picture 2">
            <a:extLst>
              <a:ext uri="{FF2B5EF4-FFF2-40B4-BE49-F238E27FC236}">
                <a16:creationId xmlns:a16="http://schemas.microsoft.com/office/drawing/2014/main" id="{483ED440-6C23-FE50-6CBD-780D28B60102}"/>
              </a:ext>
            </a:extLst>
          </p:cNvPr>
          <p:cNvPicPr>
            <a:picLocks noChangeAspect="1"/>
          </p:cNvPicPr>
          <p:nvPr/>
        </p:nvPicPr>
        <p:blipFill>
          <a:blip r:embed="rId3"/>
          <a:srcRect/>
          <a:stretch/>
        </p:blipFill>
        <p:spPr>
          <a:xfrm>
            <a:off x="4791740" y="1094084"/>
            <a:ext cx="4051507" cy="1548532"/>
          </a:xfrm>
          <a:prstGeom prst="rect">
            <a:avLst/>
          </a:prstGeom>
        </p:spPr>
      </p:pic>
    </p:spTree>
    <p:extLst>
      <p:ext uri="{BB962C8B-B14F-4D97-AF65-F5344CB8AC3E}">
        <p14:creationId xmlns:p14="http://schemas.microsoft.com/office/powerpoint/2010/main" val="7421067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3/8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FHIR framework for using coded values is based on the fundamental framework defined in section 5 of the </a:t>
            </a:r>
            <a:r>
              <a:rPr lang="en-US" sz="1600" b="1" dirty="0">
                <a:hlinkClick r:id="rId2"/>
              </a:rPr>
              <a:t>HL7 V3 Core Principles</a:t>
            </a:r>
            <a:r>
              <a:rPr lang="en-US" sz="1600" dirty="0">
                <a:hlinkClick r:id="rId2"/>
              </a:rPr>
              <a:t> </a:t>
            </a:r>
            <a:r>
              <a:rPr lang="en-US" sz="1600" dirty="0"/>
              <a:t>document, including the separation between code systems and value sets.</a:t>
            </a:r>
          </a:p>
          <a:p>
            <a:pPr lvl="1"/>
            <a:r>
              <a:rPr lang="en-US" sz="1600" dirty="0"/>
              <a:t>In FHIR, coded values are always treated as a pair composed of "system" (code system identifier) and "code", where the system is a URI (ideally a URL) that identifies the code system that defines the codes.</a:t>
            </a:r>
          </a:p>
          <a:p>
            <a:pPr lvl="1"/>
            <a:r>
              <a:rPr lang="en-US" sz="1600" dirty="0"/>
              <a:t>System values are always case sensitive. Different code systems make their own rules as to whether the codes they define are case sensitive or not.</a:t>
            </a:r>
          </a:p>
          <a:p>
            <a:pPr lvl="1"/>
            <a:r>
              <a:rPr lang="en-US" sz="1600" dirty="0"/>
              <a:t>All the codes defined by FHIR itself are case sensitive and SHALL be used in the provided case (usually, but not always, lowercase). </a:t>
            </a:r>
          </a:p>
          <a:p>
            <a:pPr lvl="1"/>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49</a:t>
            </a:fld>
            <a:endParaRPr lang="en-US" altLang="en-US" dirty="0"/>
          </a:p>
        </p:txBody>
      </p:sp>
    </p:spTree>
    <p:extLst>
      <p:ext uri="{BB962C8B-B14F-4D97-AF65-F5344CB8AC3E}">
        <p14:creationId xmlns:p14="http://schemas.microsoft.com/office/powerpoint/2010/main" val="2989042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1 – Introduction and Fundamentals</a:t>
            </a:r>
          </a:p>
          <a:p>
            <a:r>
              <a:rPr lang="en-US" dirty="0">
                <a:cs typeface="Arial" panose="020B0604020202020204" pitchFamily="34" charset="0"/>
              </a:rPr>
              <a:t>Understand how coded data is represented in data types and model elements and is exchanged in FHIR resources</a:t>
            </a:r>
          </a:p>
          <a:p>
            <a:r>
              <a:rPr lang="en-US" dirty="0">
                <a:cs typeface="Arial" panose="020B0604020202020204" pitchFamily="34" charset="0"/>
              </a:rPr>
              <a:t>Understand how code systems and value sets in FHIR are defined, identified and used</a:t>
            </a:r>
          </a:p>
          <a:p>
            <a:r>
              <a:rPr lang="en-US" dirty="0">
                <a:cs typeface="Arial" panose="020B0604020202020204" pitchFamily="34" charset="0"/>
              </a:rPr>
              <a:t>Understand terminology binding and how to specify and use it correctly in FHIR models (resources and profiles) </a:t>
            </a:r>
          </a:p>
        </p:txBody>
      </p:sp>
      <p:sp>
        <p:nvSpPr>
          <p:cNvPr id="4" name="Slide Number Placeholder 3"/>
          <p:cNvSpPr>
            <a:spLocks noGrp="1"/>
          </p:cNvSpPr>
          <p:nvPr>
            <p:ph type="sldNum" sz="quarter" idx="11"/>
          </p:nvPr>
        </p:nvSpPr>
        <p:spPr/>
        <p:txBody>
          <a:bodyPr/>
          <a:lstStyle/>
          <a:p>
            <a:fld id="{5CC3E5C4-3E2B-40F1-9F2B-C46CEB0C88DF}" type="slidenum">
              <a:rPr lang="en-CA" smtClean="0"/>
              <a:pPr/>
              <a:t>5</a:t>
            </a:fld>
            <a:endParaRPr lang="en-CA"/>
          </a:p>
        </p:txBody>
      </p:sp>
    </p:spTree>
    <p:extLst>
      <p:ext uri="{BB962C8B-B14F-4D97-AF65-F5344CB8AC3E}">
        <p14:creationId xmlns:p14="http://schemas.microsoft.com/office/powerpoint/2010/main" val="1438215917"/>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4/8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general pattern for representing coded elements is using the following four elements:</a:t>
            </a:r>
          </a:p>
          <a:p>
            <a:pPr lvl="1"/>
            <a:endParaRPr lang="en-US" sz="1600" dirty="0"/>
          </a:p>
          <a:p>
            <a:pPr lvl="1"/>
            <a:endParaRPr lang="en-US" sz="1600" dirty="0"/>
          </a:p>
          <a:p>
            <a:pPr lvl="1"/>
            <a:endParaRPr lang="en-US" sz="1600" dirty="0"/>
          </a:p>
          <a:p>
            <a:pPr lvl="1"/>
            <a:endParaRPr lang="en-US" sz="1600" dirty="0"/>
          </a:p>
          <a:p>
            <a:pPr lvl="1"/>
            <a:endParaRPr lang="en-US" sz="1600" dirty="0"/>
          </a:p>
          <a:p>
            <a:pPr lvl="1"/>
            <a:endParaRPr lang="en-US" sz="1600" dirty="0"/>
          </a:p>
          <a:p>
            <a:pPr marL="457200" lvl="1"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50</a:t>
            </a:fld>
            <a:endParaRPr lang="en-US" altLang="en-US" dirty="0"/>
          </a:p>
        </p:txBody>
      </p:sp>
      <p:graphicFrame>
        <p:nvGraphicFramePr>
          <p:cNvPr id="6" name="Table 2">
            <a:extLst>
              <a:ext uri="{FF2B5EF4-FFF2-40B4-BE49-F238E27FC236}">
                <a16:creationId xmlns:a16="http://schemas.microsoft.com/office/drawing/2014/main" id="{56777680-D148-2D29-D3C7-85D914B9B9D9}"/>
              </a:ext>
            </a:extLst>
          </p:cNvPr>
          <p:cNvGraphicFramePr>
            <a:graphicFrameLocks noGrp="1"/>
          </p:cNvGraphicFramePr>
          <p:nvPr/>
        </p:nvGraphicFramePr>
        <p:xfrm>
          <a:off x="1323608" y="2098365"/>
          <a:ext cx="6809678" cy="1757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201257">
                <a:tc>
                  <a:txBody>
                    <a:bodyPr/>
                    <a:lstStyle/>
                    <a:p>
                      <a:r>
                        <a:rPr lang="en-US" sz="1200" b="1" dirty="0">
                          <a:latin typeface="+mn-lt"/>
                        </a:rPr>
                        <a:t>Element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latin typeface="+mn-lt"/>
                        </a:rPr>
                        <a:t>A URI that identifies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version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Identifies the version of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string pattern that identifies a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description of the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241428"/>
                  </a:ext>
                </a:extLst>
              </a:tr>
            </a:tbl>
          </a:graphicData>
        </a:graphic>
      </p:graphicFrame>
    </p:spTree>
    <p:extLst>
      <p:ext uri="{BB962C8B-B14F-4D97-AF65-F5344CB8AC3E}">
        <p14:creationId xmlns:p14="http://schemas.microsoft.com/office/powerpoint/2010/main" val="31703666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5/8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 systems and value sets in FHIR</a:t>
            </a:r>
            <a:endParaRPr lang="en-US" sz="1600" b="1" dirty="0"/>
          </a:p>
          <a:p>
            <a:pPr lvl="1"/>
            <a:r>
              <a:rPr lang="en-US" sz="1600" b="1" dirty="0"/>
              <a:t>IMPORTANT DISTINCTION</a:t>
            </a:r>
          </a:p>
          <a:p>
            <a:pPr lvl="2"/>
            <a:r>
              <a:rPr lang="en-US" sz="1600" b="1" i="1" dirty="0"/>
              <a:t>CodeSystem </a:t>
            </a:r>
            <a:r>
              <a:rPr lang="en-US" sz="1600" dirty="0"/>
              <a:t>resources</a:t>
            </a:r>
            <a:r>
              <a:rPr lang="en-US" sz="1600" b="1" dirty="0"/>
              <a:t> </a:t>
            </a:r>
            <a:r>
              <a:rPr lang="en-US" sz="1600" dirty="0"/>
              <a:t>define concepts and give them meaning through formal definitions, and assign codes that represent the concepts</a:t>
            </a:r>
          </a:p>
          <a:p>
            <a:pPr lvl="2"/>
            <a:r>
              <a:rPr lang="en-US" sz="1600" b="1" i="1" dirty="0"/>
              <a:t>ValueSet </a:t>
            </a:r>
            <a:r>
              <a:rPr lang="en-US" sz="1600" dirty="0"/>
              <a:t>resources specify a set of codes defined by code systems that can be used in a specific context</a:t>
            </a:r>
          </a:p>
          <a:p>
            <a:pPr lvl="1"/>
            <a:endParaRPr lang="en-US" sz="1600" dirty="0"/>
          </a:p>
          <a:p>
            <a:pPr lvl="1"/>
            <a:r>
              <a:rPr lang="en-US" sz="1600" dirty="0"/>
              <a:t>This separates</a:t>
            </a:r>
          </a:p>
          <a:p>
            <a:pPr lvl="2"/>
            <a:r>
              <a:rPr lang="en-US" sz="1600" dirty="0"/>
              <a:t>The </a:t>
            </a:r>
            <a:r>
              <a:rPr lang="en-US" sz="1600" b="1" i="1" dirty="0"/>
              <a:t>definition</a:t>
            </a:r>
            <a:r>
              <a:rPr lang="en-US" sz="1600" dirty="0"/>
              <a:t> of a concept (in the code system) from </a:t>
            </a:r>
          </a:p>
          <a:p>
            <a:pPr lvl="2"/>
            <a:r>
              <a:rPr lang="en-US" sz="1600" dirty="0"/>
              <a:t>The </a:t>
            </a:r>
            <a:r>
              <a:rPr lang="en-US" sz="1600" b="1" i="1" dirty="0"/>
              <a:t>use</a:t>
            </a:r>
            <a:r>
              <a:rPr lang="en-US" sz="1600" dirty="0"/>
              <a:t> of the concept (in the value set)</a:t>
            </a:r>
          </a:p>
          <a:p>
            <a:pPr lvl="1"/>
            <a:endParaRPr lang="en-US" sz="1600" dirty="0"/>
          </a:p>
          <a:p>
            <a:pPr marL="914400" lvl="2"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51</a:t>
            </a:fld>
            <a:endParaRPr lang="en-US" altLang="en-US" dirty="0"/>
          </a:p>
        </p:txBody>
      </p:sp>
    </p:spTree>
    <p:extLst>
      <p:ext uri="{BB962C8B-B14F-4D97-AF65-F5344CB8AC3E}">
        <p14:creationId xmlns:p14="http://schemas.microsoft.com/office/powerpoint/2010/main" val="1794340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6/8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4" y="1054534"/>
            <a:ext cx="8228883" cy="3560956"/>
          </a:xfrm>
        </p:spPr>
        <p:txBody>
          <a:bodyPr/>
          <a:lstStyle/>
          <a:p>
            <a:pPr marL="457200" lvl="1" indent="0">
              <a:buNone/>
            </a:pPr>
            <a:r>
              <a:rPr lang="en-US" b="1" dirty="0">
                <a:hlinkClick r:id="rId2"/>
              </a:rPr>
              <a:t>Controlling the use of coded values</a:t>
            </a:r>
            <a:endParaRPr lang="en-US" b="1" dirty="0"/>
          </a:p>
          <a:p>
            <a:pPr lvl="1"/>
            <a:r>
              <a:rPr lang="en-US" sz="1600" dirty="0"/>
              <a:t>Valid codes for coded values are controlled through a mechanism referred to as binding</a:t>
            </a:r>
          </a:p>
          <a:p>
            <a:pPr lvl="1"/>
            <a:r>
              <a:rPr lang="en-US" sz="1600" dirty="0"/>
              <a:t>A value set is said to be </a:t>
            </a:r>
            <a:r>
              <a:rPr lang="en-US" sz="1600" b="1" dirty="0"/>
              <a:t>bound</a:t>
            </a:r>
            <a:r>
              <a:rPr lang="en-US" sz="1600" dirty="0"/>
              <a:t> to a data element if the specification defines that data element with a binding to that value set.</a:t>
            </a:r>
          </a:p>
          <a:p>
            <a:pPr lvl="1"/>
            <a:r>
              <a:rPr lang="en-US" sz="1600" dirty="0"/>
              <a:t>Bindings are described through the following properties:</a:t>
            </a:r>
          </a:p>
          <a:p>
            <a:pPr lvl="2"/>
            <a:r>
              <a:rPr lang="en-US" sz="1400" b="1" dirty="0"/>
              <a:t>name</a:t>
            </a:r>
            <a:r>
              <a:rPr lang="en-US" sz="1400" dirty="0"/>
              <a:t> — a descriptive name for the binding</a:t>
            </a:r>
          </a:p>
          <a:p>
            <a:pPr lvl="2"/>
            <a:r>
              <a:rPr lang="en-US" sz="1400" b="1" dirty="0"/>
              <a:t>strength</a:t>
            </a:r>
            <a:r>
              <a:rPr lang="en-US" sz="1400" dirty="0"/>
              <a:t> — how the binding should be understood</a:t>
            </a:r>
          </a:p>
          <a:p>
            <a:pPr lvl="2"/>
            <a:r>
              <a:rPr lang="en-US" sz="1400" b="1" dirty="0"/>
              <a:t>reference</a:t>
            </a:r>
            <a:r>
              <a:rPr lang="en-US" sz="1400" dirty="0"/>
              <a:t> — the URI of the value set being bound</a:t>
            </a:r>
          </a:p>
          <a:p>
            <a:pPr lvl="2"/>
            <a:r>
              <a:rPr lang="en-US" sz="1400" b="1" dirty="0"/>
              <a:t>description</a:t>
            </a:r>
            <a:r>
              <a:rPr lang="en-US" sz="1400" dirty="0"/>
              <a:t> — a text description of the use of the codes</a:t>
            </a:r>
          </a:p>
          <a:p>
            <a:pPr lvl="1"/>
            <a:r>
              <a:rPr lang="en-US" sz="1600" dirty="0"/>
              <a:t>In FHIR bindings are specified using the </a:t>
            </a:r>
            <a:r>
              <a:rPr lang="en-US" sz="1600" i="1" dirty="0">
                <a:hlinkClick r:id="rId3"/>
              </a:rPr>
              <a:t>ElementDefinition.binding</a:t>
            </a:r>
            <a:r>
              <a:rPr lang="en-US" sz="1600" dirty="0"/>
              <a:t> data element</a:t>
            </a:r>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52</a:t>
            </a:fld>
            <a:endParaRPr lang="en-US" altLang="en-US" dirty="0"/>
          </a:p>
        </p:txBody>
      </p:sp>
    </p:spTree>
    <p:extLst>
      <p:ext uri="{BB962C8B-B14F-4D97-AF65-F5344CB8AC3E}">
        <p14:creationId xmlns:p14="http://schemas.microsoft.com/office/powerpoint/2010/main" val="38627135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7/8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182934" y="1093542"/>
            <a:ext cx="5138873" cy="3560956"/>
          </a:xfrm>
        </p:spPr>
        <p:txBody>
          <a:bodyPr/>
          <a:lstStyle/>
          <a:p>
            <a:pPr marL="457200" lvl="1" indent="0">
              <a:buNone/>
            </a:pPr>
            <a:r>
              <a:rPr lang="en-US" b="1" dirty="0"/>
              <a:t>Controlling the use of coded values — </a:t>
            </a:r>
            <a:r>
              <a:rPr lang="en-US" b="1" dirty="0">
                <a:hlinkClick r:id="rId2"/>
              </a:rPr>
              <a:t>Value set references</a:t>
            </a:r>
            <a:endParaRPr lang="en-US" b="1" dirty="0"/>
          </a:p>
          <a:p>
            <a:pPr lvl="1"/>
            <a:r>
              <a:rPr lang="en-US" sz="1600" dirty="0"/>
              <a:t>The are two ways to reference value sets </a:t>
            </a:r>
          </a:p>
          <a:p>
            <a:pPr lvl="2"/>
            <a:r>
              <a:rPr lang="en-US" sz="1400" b="1" dirty="0"/>
              <a:t>Direct reference</a:t>
            </a:r>
            <a:r>
              <a:rPr lang="en-US" sz="1400" dirty="0"/>
              <a:t> — this uses a FHIR </a:t>
            </a:r>
            <a:r>
              <a:rPr lang="en-US" sz="1400" b="1" dirty="0"/>
              <a:t>Reference</a:t>
            </a:r>
            <a:r>
              <a:rPr lang="en-US" sz="1400" dirty="0"/>
              <a:t> data type to refer to a ValueSet available from a URL on a FHIR Server accessible via the FHIR RESTful API</a:t>
            </a:r>
          </a:p>
          <a:p>
            <a:pPr lvl="2"/>
            <a:r>
              <a:rPr lang="en-US" sz="1400" b="1" dirty="0"/>
              <a:t>Logical value set references</a:t>
            </a:r>
            <a:r>
              <a:rPr lang="en-US" sz="1400" dirty="0"/>
              <a:t> — this uses a FHIR </a:t>
            </a:r>
            <a:r>
              <a:rPr lang="en-US" sz="1400" b="1" dirty="0"/>
              <a:t>uri</a:t>
            </a:r>
            <a:r>
              <a:rPr lang="en-US" sz="1400" dirty="0"/>
              <a:t> data type where an absolute URI which matches the </a:t>
            </a:r>
            <a:r>
              <a:rPr lang="en-US" sz="1400" i="1" dirty="0"/>
              <a:t>ValueSet.url</a:t>
            </a:r>
            <a:r>
              <a:rPr lang="en-US" sz="1400" dirty="0"/>
              <a:t> value of the value set itself is provided.</a:t>
            </a:r>
          </a:p>
          <a:p>
            <a:pPr lvl="2"/>
            <a:r>
              <a:rPr lang="en-US" sz="1400" dirty="0"/>
              <a:t>Logical value set references may also be version specific e.g. </a:t>
            </a:r>
          </a:p>
          <a:p>
            <a:pPr marL="914400" lvl="2" indent="0">
              <a:buNone/>
            </a:pPr>
            <a:r>
              <a:rPr lang="en-US" sz="1400" b="1" i="1" dirty="0"/>
              <a:t>     http://hl7.org/fhir/ValueSet/clinical-findings|0.8</a:t>
            </a:r>
            <a:r>
              <a:rPr lang="en-US" sz="1400" dirty="0"/>
              <a:t> </a:t>
            </a:r>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53</a:t>
            </a:fld>
            <a:endParaRPr lang="en-US" altLang="en-US" dirty="0"/>
          </a:p>
        </p:txBody>
      </p:sp>
      <p:pic>
        <p:nvPicPr>
          <p:cNvPr id="3" name="Picture 2" descr="Graphical user interface, text, application, email&#10;&#10;Description automatically generated">
            <a:extLst>
              <a:ext uri="{FF2B5EF4-FFF2-40B4-BE49-F238E27FC236}">
                <a16:creationId xmlns:a16="http://schemas.microsoft.com/office/drawing/2014/main" id="{1E1F8F63-813C-7744-40FE-4D282759E680}"/>
              </a:ext>
            </a:extLst>
          </p:cNvPr>
          <p:cNvPicPr>
            <a:picLocks noChangeAspect="1"/>
          </p:cNvPicPr>
          <p:nvPr/>
        </p:nvPicPr>
        <p:blipFill>
          <a:blip r:embed="rId3"/>
          <a:stretch>
            <a:fillRect/>
          </a:stretch>
        </p:blipFill>
        <p:spPr>
          <a:xfrm>
            <a:off x="5321807" y="3072573"/>
            <a:ext cx="3364994" cy="1607216"/>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D74D7BFB-A0BA-B848-1137-2E7ABCE0B10C}"/>
              </a:ext>
            </a:extLst>
          </p:cNvPr>
          <p:cNvPicPr>
            <a:picLocks noChangeAspect="1"/>
          </p:cNvPicPr>
          <p:nvPr/>
        </p:nvPicPr>
        <p:blipFill>
          <a:blip r:embed="rId4"/>
          <a:stretch>
            <a:fillRect/>
          </a:stretch>
        </p:blipFill>
        <p:spPr>
          <a:xfrm>
            <a:off x="5321807" y="1567679"/>
            <a:ext cx="2557466" cy="1479603"/>
          </a:xfrm>
          <a:prstGeom prst="rect">
            <a:avLst/>
          </a:prstGeom>
        </p:spPr>
      </p:pic>
    </p:spTree>
    <p:extLst>
      <p:ext uri="{BB962C8B-B14F-4D97-AF65-F5344CB8AC3E}">
        <p14:creationId xmlns:p14="http://schemas.microsoft.com/office/powerpoint/2010/main" val="39811262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8/8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Controlling the use of coded values — </a:t>
            </a:r>
            <a:r>
              <a:rPr lang="en-US" b="1" dirty="0">
                <a:hlinkClick r:id="rId2"/>
              </a:rPr>
              <a:t>Binding strength</a:t>
            </a:r>
            <a:endParaRPr lang="en-US" b="1" dirty="0"/>
          </a:p>
          <a:p>
            <a:pPr lvl="1"/>
            <a:r>
              <a:rPr lang="en-US" sz="1600" dirty="0"/>
              <a:t>When a data element is bound to a value set, the </a:t>
            </a:r>
            <a:r>
              <a:rPr lang="en-US" sz="1600" b="1" dirty="0"/>
              <a:t>binding strength </a:t>
            </a:r>
            <a:r>
              <a:rPr lang="en-US" sz="1600" dirty="0"/>
              <a:t>asserts how closely the value set should be followed to remain conformant</a:t>
            </a:r>
          </a:p>
          <a:p>
            <a:pPr lvl="1"/>
            <a:r>
              <a:rPr lang="en-US" sz="1600" dirty="0"/>
              <a:t>FHIR supports the following binding strengths from most to least restrictive</a:t>
            </a:r>
          </a:p>
          <a:p>
            <a:pPr lvl="2"/>
            <a:r>
              <a:rPr lang="en-US" sz="1400" b="1" dirty="0"/>
              <a:t>required</a:t>
            </a:r>
            <a:r>
              <a:rPr lang="en-US" sz="1400" dirty="0"/>
              <a:t> — this element SHALL have a value from the specified value set</a:t>
            </a:r>
          </a:p>
          <a:p>
            <a:pPr lvl="2"/>
            <a:r>
              <a:rPr lang="en-US" sz="1400" b="1" dirty="0"/>
              <a:t>extensible</a:t>
            </a:r>
            <a:r>
              <a:rPr lang="en-US" sz="1400" dirty="0"/>
              <a:t> — this element SHALL have a value from the specified value set if any of the codes within the value set can apply to the concept being communicated. If the value set does not cover the concept (based on human review), alternative concepts may be included instead</a:t>
            </a:r>
          </a:p>
          <a:p>
            <a:pPr lvl="2"/>
            <a:r>
              <a:rPr lang="en-US" sz="1400" b="1" dirty="0"/>
              <a:t>preferred</a:t>
            </a:r>
            <a:r>
              <a:rPr lang="en-US" sz="1400" dirty="0"/>
              <a:t> — the element is encouraged to have a value from the value set for interoperability purposes but are not required to do so to be considered conformant</a:t>
            </a:r>
          </a:p>
          <a:p>
            <a:pPr lvl="2"/>
            <a:r>
              <a:rPr lang="en-US" sz="1400" b="1" dirty="0"/>
              <a:t>example</a:t>
            </a:r>
            <a:r>
              <a:rPr lang="en-US" sz="1400" dirty="0"/>
              <a:t> — the element is not expected or even encouraged to have a value from the specified value set. The value set merely provides examples of the types of concepts intended to be included</a:t>
            </a:r>
          </a:p>
          <a:p>
            <a:pPr lvl="1"/>
            <a:endParaRPr lang="en-US" sz="1600" dirty="0"/>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54</a:t>
            </a:fld>
            <a:endParaRPr lang="en-US" altLang="en-US" dirty="0"/>
          </a:p>
        </p:txBody>
      </p:sp>
    </p:spTree>
    <p:extLst>
      <p:ext uri="{BB962C8B-B14F-4D97-AF65-F5344CB8AC3E}">
        <p14:creationId xmlns:p14="http://schemas.microsoft.com/office/powerpoint/2010/main" val="17807974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The FHIR Terminology Service</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55</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155657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1/3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Overview</a:t>
            </a:r>
            <a:endParaRPr lang="en-US" sz="2000" b="1" dirty="0"/>
          </a:p>
          <a:p>
            <a:pPr lvl="1"/>
            <a:r>
              <a:rPr lang="en-US" sz="1600" dirty="0"/>
              <a:t>The FHIR specification includes support for the provision of a terminology service —  </a:t>
            </a:r>
            <a:r>
              <a:rPr lang="en-US" sz="1600" dirty="0">
                <a:hlinkClick r:id="rId2"/>
              </a:rPr>
              <a:t>http://hl7.org/fhir/terminology-service.html</a:t>
            </a:r>
            <a:endParaRPr lang="en-US" sz="1600" dirty="0"/>
          </a:p>
          <a:p>
            <a:pPr lvl="1"/>
            <a:r>
              <a:rPr lang="en-US" sz="1600" dirty="0"/>
              <a:t>At a high level, the FHIR Terminology Service is described as a service that allows healthcare applications to meaningfully use codes, value sets and concept maps without requiring expertise in the underlying code systems and their terminological principles.</a:t>
            </a:r>
          </a:p>
          <a:p>
            <a:pPr lvl="1"/>
            <a:r>
              <a:rPr lang="en-US" sz="1600" dirty="0"/>
              <a:t>The FHIR Terminology Service is defined as a FHIR server which is required to support a minimum set of functionality including support for a minimum set of terminology resource types, the RESTful API, terminology operations.</a:t>
            </a:r>
          </a:p>
          <a:p>
            <a:pPr lvl="1"/>
            <a:r>
              <a:rPr lang="en-US" sz="1600" dirty="0"/>
              <a:t>Effectively, the complexity of terminologies can then be delegated to a terminology service which makes it easy for applications to access and use the terminologies through an Application Programming Interface (API)</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56</a:t>
            </a:fld>
            <a:endParaRPr lang="en-US" altLang="en-US" dirty="0"/>
          </a:p>
        </p:txBody>
      </p:sp>
    </p:spTree>
    <p:extLst>
      <p:ext uri="{BB962C8B-B14F-4D97-AF65-F5344CB8AC3E}">
        <p14:creationId xmlns:p14="http://schemas.microsoft.com/office/powerpoint/2010/main" val="20680656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2/3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required functionality.</a:t>
            </a:r>
            <a:endParaRPr lang="en-US" sz="2000" b="1" dirty="0"/>
          </a:p>
          <a:p>
            <a:pPr lvl="1"/>
            <a:r>
              <a:rPr lang="en-US" sz="1600" dirty="0"/>
              <a:t>The following are the minimum requirements for a FHIR Terminology Service</a:t>
            </a:r>
          </a:p>
          <a:p>
            <a:pPr lvl="2"/>
            <a:r>
              <a:rPr lang="en-US" sz="1400" dirty="0"/>
              <a:t>All the standard requirements for a FHIR Server e.g., the Capabilities interaction</a:t>
            </a:r>
          </a:p>
          <a:p>
            <a:pPr lvl="2"/>
            <a:r>
              <a:rPr lang="en-US" sz="1400" dirty="0"/>
              <a:t>Terminology resources</a:t>
            </a:r>
          </a:p>
          <a:p>
            <a:pPr lvl="3"/>
            <a:r>
              <a:rPr lang="en-US" sz="1400" dirty="0"/>
              <a:t>CodeSystem, ValueSet and ConceptMap</a:t>
            </a:r>
          </a:p>
          <a:p>
            <a:pPr lvl="2"/>
            <a:r>
              <a:rPr lang="en-US" sz="1400" dirty="0"/>
              <a:t>RESTful API</a:t>
            </a:r>
          </a:p>
          <a:p>
            <a:pPr lvl="3"/>
            <a:r>
              <a:rPr lang="en-US" sz="1400" dirty="0"/>
              <a:t>Search for CodeSystem, ValueSet and ConceptMap</a:t>
            </a:r>
          </a:p>
          <a:p>
            <a:pPr lvl="2"/>
            <a:r>
              <a:rPr lang="en-US" sz="1400" dirty="0"/>
              <a:t>Operations</a:t>
            </a:r>
          </a:p>
          <a:p>
            <a:pPr lvl="3"/>
            <a:r>
              <a:rPr lang="en-US" sz="1400" dirty="0"/>
              <a:t>$expand, $lookup, $validate-code (Value Set), $subsumes, $translate, $closure</a:t>
            </a:r>
          </a:p>
          <a:p>
            <a:pPr lvl="3"/>
            <a:r>
              <a:rPr lang="en-US" sz="1400" dirty="0"/>
              <a:t>Batch interaction for $translate and $validate-code (Value Set)</a:t>
            </a:r>
            <a:endParaRPr lang="en-US" sz="800" dirty="0"/>
          </a:p>
          <a:p>
            <a:pPr lvl="1"/>
            <a:r>
              <a:rPr lang="en-US" sz="1600" dirty="0">
                <a:solidFill>
                  <a:srgbClr val="FF0000"/>
                </a:solidFill>
              </a:rPr>
              <a:t>NOTE: The minimum </a:t>
            </a:r>
            <a:r>
              <a:rPr lang="en-US" sz="1600" dirty="0">
                <a:solidFill>
                  <a:srgbClr val="FF0000"/>
                </a:solidFill>
                <a:hlinkClick r:id="rId2"/>
              </a:rPr>
              <a:t>requirements</a:t>
            </a:r>
            <a:r>
              <a:rPr lang="en-US" sz="1600" dirty="0">
                <a:solidFill>
                  <a:srgbClr val="FF0000"/>
                </a:solidFill>
              </a:rPr>
              <a:t> for a FHIR Terminology Service have been significantly updated in FHIR R5</a:t>
            </a:r>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57</a:t>
            </a:fld>
            <a:endParaRPr lang="en-US" altLang="en-US" dirty="0"/>
          </a:p>
        </p:txBody>
      </p:sp>
    </p:spTree>
    <p:extLst>
      <p:ext uri="{BB962C8B-B14F-4D97-AF65-F5344CB8AC3E}">
        <p14:creationId xmlns:p14="http://schemas.microsoft.com/office/powerpoint/2010/main" val="19009696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3/3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usage scenarios.</a:t>
            </a:r>
            <a:endParaRPr lang="en-US" sz="1600" b="1"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58</a:t>
            </a:fld>
            <a:endParaRPr lang="en-US" altLang="en-US" dirty="0"/>
          </a:p>
        </p:txBody>
      </p:sp>
      <p:graphicFrame>
        <p:nvGraphicFramePr>
          <p:cNvPr id="6" name="Table 2">
            <a:extLst>
              <a:ext uri="{FF2B5EF4-FFF2-40B4-BE49-F238E27FC236}">
                <a16:creationId xmlns:a16="http://schemas.microsoft.com/office/drawing/2014/main" id="{39010021-94B5-0407-A750-F4F0D34C4F0C}"/>
              </a:ext>
            </a:extLst>
          </p:cNvPr>
          <p:cNvGraphicFramePr>
            <a:graphicFrameLocks noGrp="1"/>
          </p:cNvGraphicFramePr>
          <p:nvPr/>
        </p:nvGraphicFramePr>
        <p:xfrm>
          <a:off x="613646" y="1546837"/>
          <a:ext cx="8136343" cy="2743200"/>
        </p:xfrm>
        <a:graphic>
          <a:graphicData uri="http://schemas.openxmlformats.org/drawingml/2006/table">
            <a:tbl>
              <a:tblPr firstRow="1" bandRow="1">
                <a:tableStyleId>{2D5ABB26-0587-4C30-8999-92F81FD0307C}</a:tableStyleId>
              </a:tblPr>
              <a:tblGrid>
                <a:gridCol w="3809671">
                  <a:extLst>
                    <a:ext uri="{9D8B030D-6E8A-4147-A177-3AD203B41FA5}">
                      <a16:colId xmlns:a16="http://schemas.microsoft.com/office/drawing/2014/main" val="3591295390"/>
                    </a:ext>
                  </a:extLst>
                </a:gridCol>
                <a:gridCol w="4326672">
                  <a:extLst>
                    <a:ext uri="{9D8B030D-6E8A-4147-A177-3AD203B41FA5}">
                      <a16:colId xmlns:a16="http://schemas.microsoft.com/office/drawing/2014/main" val="1018139540"/>
                    </a:ext>
                  </a:extLst>
                </a:gridCol>
              </a:tblGrid>
              <a:tr h="201257">
                <a:tc>
                  <a:txBody>
                    <a:bodyPr/>
                    <a:lstStyle/>
                    <a:p>
                      <a:r>
                        <a:rPr lang="en-US" sz="1200" b="1" dirty="0">
                          <a:latin typeface="+mn-lt"/>
                        </a:rPr>
                        <a:t>Usage scenario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FHIR Terminology Service solution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Obtain a list of codes to populate a user interface widget e.g., a dropdown list.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Invoke the $expand operation with the value set (which contains the codes)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mn-lt"/>
                        </a:rPr>
                        <a:t>Obtain a list of codes based on what the user has typed in a user interface text box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$expand operation with the value set (which contains the codes) and the text the user has entered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5324336"/>
                  </a:ext>
                </a:extLst>
              </a:tr>
              <a:tr h="370840">
                <a:tc>
                  <a:txBody>
                    <a:bodyPr/>
                    <a:lstStyle/>
                    <a:p>
                      <a:r>
                        <a:rPr lang="en-US" sz="1200" dirty="0"/>
                        <a:t>Determine if a received code is valid.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$validate-code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Obtain the display names (descriptions) for a code to display them in a user interface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Invoke the $lookup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Obtain a translation of a concept in one code system to a concept in another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Invoke the $translate operation with the source code and a concept map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0851354"/>
                  </a:ext>
                </a:extLst>
              </a:tr>
            </a:tbl>
          </a:graphicData>
        </a:graphic>
      </p:graphicFrame>
    </p:spTree>
    <p:extLst>
      <p:ext uri="{BB962C8B-B14F-4D97-AF65-F5344CB8AC3E}">
        <p14:creationId xmlns:p14="http://schemas.microsoft.com/office/powerpoint/2010/main" val="8015170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Additional TOPICS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59</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707850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2 – </a:t>
            </a:r>
            <a:r>
              <a:rPr lang="en-US" b="1" dirty="0"/>
              <a:t>Searching and Services</a:t>
            </a:r>
            <a:endParaRPr lang="en-US" b="1" dirty="0">
              <a:cs typeface="Arial" panose="020B0604020202020204" pitchFamily="34" charset="0"/>
            </a:endParaRPr>
          </a:p>
          <a:p>
            <a:r>
              <a:rPr lang="en-US" dirty="0">
                <a:cs typeface="Arial" panose="020B0604020202020204" pitchFamily="34" charset="0"/>
              </a:rPr>
              <a:t>Understand and use FHIR terminology-based search capabilities</a:t>
            </a:r>
          </a:p>
          <a:p>
            <a:r>
              <a:rPr lang="en-US" dirty="0">
                <a:cs typeface="Arial" panose="020B0604020202020204" pitchFamily="34" charset="0"/>
              </a:rPr>
              <a:t>Understand and use FHIR Terminology Service capabilities</a:t>
            </a:r>
          </a:p>
          <a:p>
            <a:pPr marL="0" indent="0">
              <a:buNone/>
            </a:pPr>
            <a:endParaRPr lang="en-US" dirty="0">
              <a:cs typeface="Arial" panose="020B0604020202020204" pitchFamily="34" charset="0"/>
            </a:endParaRPr>
          </a:p>
          <a:p>
            <a:endParaRPr lang="en-US" dirty="0">
              <a:cs typeface="Arial" panose="020B0604020202020204" pitchFamily="34" charset="0"/>
            </a:endParaRPr>
          </a:p>
        </p:txBody>
      </p:sp>
      <p:sp>
        <p:nvSpPr>
          <p:cNvPr id="4" name="Slide Number Placeholder 3"/>
          <p:cNvSpPr>
            <a:spLocks noGrp="1"/>
          </p:cNvSpPr>
          <p:nvPr>
            <p:ph type="sldNum" sz="quarter" idx="11"/>
          </p:nvPr>
        </p:nvSpPr>
        <p:spPr/>
        <p:txBody>
          <a:bodyPr/>
          <a:lstStyle/>
          <a:p>
            <a:fld id="{5CC3E5C4-3E2B-40F1-9F2B-C46CEB0C88DF}" type="slidenum">
              <a:rPr lang="en-CA" smtClean="0"/>
              <a:pPr/>
              <a:t>6</a:t>
            </a:fld>
            <a:endParaRPr lang="en-CA"/>
          </a:p>
        </p:txBody>
      </p:sp>
    </p:spTree>
    <p:extLst>
      <p:ext uri="{BB962C8B-B14F-4D97-AF65-F5344CB8AC3E}">
        <p14:creationId xmlns:p14="http://schemas.microsoft.com/office/powerpoint/2010/main" val="898792642"/>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HL7 Terminology — </a:t>
            </a:r>
            <a:r>
              <a:rPr lang="en-AU" altLang="en-US" sz="2000" dirty="0">
                <a:hlinkClick r:id="rId2"/>
              </a:rPr>
              <a:t>http://terminology.hl7.org</a:t>
            </a:r>
            <a:r>
              <a:rPr lang="en-AU" altLang="en-US" sz="2000" dirty="0"/>
              <a:t> (THO)</a:t>
            </a:r>
          </a:p>
          <a:p>
            <a:pPr lvl="1"/>
            <a:r>
              <a:rPr lang="en-US" sz="1600" dirty="0"/>
              <a:t>HL7 Terminology </a:t>
            </a:r>
          </a:p>
          <a:p>
            <a:pPr lvl="2"/>
            <a:r>
              <a:rPr lang="en-US" sz="1600" dirty="0"/>
              <a:t>Is an HL7 service provided as a publicly accessible web site</a:t>
            </a:r>
          </a:p>
          <a:p>
            <a:pPr lvl="2"/>
            <a:r>
              <a:rPr lang="en-US" sz="1600" dirty="0"/>
              <a:t>Represents a new way for HL7 to publish its terminology artefacts, which were previously contained within various standards and guides in the different HL7 product families</a:t>
            </a:r>
          </a:p>
          <a:p>
            <a:pPr lvl="2"/>
            <a:r>
              <a:rPr lang="en-US" sz="1600" dirty="0"/>
              <a:t>Is managed by the HL7 Terminology Services Management Group (TSMG) </a:t>
            </a:r>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60</a:t>
            </a:fld>
            <a:endParaRPr lang="en-US" altLang="en-US" dirty="0"/>
          </a:p>
        </p:txBody>
      </p:sp>
    </p:spTree>
    <p:extLst>
      <p:ext uri="{BB962C8B-B14F-4D97-AF65-F5344CB8AC3E}">
        <p14:creationId xmlns:p14="http://schemas.microsoft.com/office/powerpoint/2010/main" val="7382592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the HL7 Unified Terminology Governance (UTG)</a:t>
            </a:r>
          </a:p>
          <a:p>
            <a:pPr lvl="1"/>
            <a:r>
              <a:rPr lang="en-US" sz="1600" dirty="0"/>
              <a:t>UTG is</a:t>
            </a:r>
          </a:p>
          <a:p>
            <a:pPr lvl="2"/>
            <a:r>
              <a:rPr lang="en-US" sz="1600" dirty="0"/>
              <a:t>The HL7 </a:t>
            </a:r>
            <a:r>
              <a:rPr lang="en-US" sz="1600" b="1" dirty="0"/>
              <a:t>process</a:t>
            </a:r>
            <a:r>
              <a:rPr lang="en-US" sz="1600" dirty="0"/>
              <a:t> for governance and maintenance of the vocabulary published in HL7 Terminology (</a:t>
            </a:r>
            <a:r>
              <a:rPr lang="en-US" sz="1600" dirty="0">
                <a:hlinkClick r:id="rId2"/>
              </a:rPr>
              <a:t>terminology.hl7.org</a:t>
            </a:r>
            <a:r>
              <a:rPr lang="en-US" sz="1600" dirty="0"/>
              <a:t>)</a:t>
            </a:r>
          </a:p>
          <a:p>
            <a:pPr lvl="2"/>
            <a:r>
              <a:rPr lang="en-US" sz="1600" dirty="0"/>
              <a:t>Employs a community-wide, consensus-based, continuous process for updates to the terminology</a:t>
            </a:r>
          </a:p>
          <a:p>
            <a:pPr lvl="2"/>
            <a:r>
              <a:rPr lang="en-US" sz="1600" dirty="0"/>
              <a:t>Relies upon JIRA to manage change requests and employs voting by terminology experts from across HL7</a:t>
            </a:r>
          </a:p>
          <a:p>
            <a:pPr lvl="3"/>
            <a:r>
              <a:rPr lang="en-US" sz="1600" dirty="0"/>
              <a:t>Jira </a:t>
            </a:r>
            <a:r>
              <a:rPr lang="en-US" sz="1600" b="1" dirty="0"/>
              <a:t>UP</a:t>
            </a:r>
            <a:r>
              <a:rPr lang="en-US" sz="1600" dirty="0"/>
              <a:t> </a:t>
            </a:r>
            <a:r>
              <a:rPr lang="en-US" sz="1600" dirty="0">
                <a:hlinkClick r:id="rId3"/>
              </a:rPr>
              <a:t>issues</a:t>
            </a:r>
            <a:endParaRPr lang="en-US" sz="1600" dirty="0"/>
          </a:p>
          <a:p>
            <a:pPr lvl="2"/>
            <a:r>
              <a:rPr lang="en-US" sz="1600" dirty="0"/>
              <a:t>Managed by the TSMG</a:t>
            </a:r>
          </a:p>
          <a:p>
            <a:pPr lvl="2"/>
            <a:endParaRPr lang="en-US" sz="1200" dirty="0"/>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61</a:t>
            </a:fld>
            <a:endParaRPr lang="en-US" altLang="en-US" dirty="0"/>
          </a:p>
        </p:txBody>
      </p:sp>
    </p:spTree>
    <p:extLst>
      <p:ext uri="{BB962C8B-B14F-4D97-AF65-F5344CB8AC3E}">
        <p14:creationId xmlns:p14="http://schemas.microsoft.com/office/powerpoint/2010/main" val="38082367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Questions?</a:t>
            </a:r>
          </a:p>
        </p:txBody>
      </p:sp>
      <p:sp>
        <p:nvSpPr>
          <p:cNvPr id="3" name="Content Placeholder 2"/>
          <p:cNvSpPr>
            <a:spLocks noGrp="1"/>
          </p:cNvSpPr>
          <p:nvPr>
            <p:ph type="body" sz="quarter" idx="13"/>
          </p:nvPr>
        </p:nvSpPr>
        <p:spPr>
          <a:xfrm>
            <a:off x="614362" y="1097280"/>
            <a:ext cx="8228883" cy="2929042"/>
          </a:xfrm>
        </p:spPr>
        <p:txBody>
          <a:bodyPr/>
          <a:lstStyle/>
          <a:p>
            <a:pPr marL="0" indent="0">
              <a:buNone/>
            </a:pPr>
            <a:r>
              <a:rPr lang="en-AU" dirty="0"/>
              <a:t>Connect with the FHIR community:</a:t>
            </a:r>
            <a:br>
              <a:rPr lang="en-AU" dirty="0"/>
            </a:br>
            <a:r>
              <a:rPr lang="en-AU" dirty="0"/>
              <a:t>FHIR </a:t>
            </a:r>
            <a:r>
              <a:rPr lang="en-AU" dirty="0" err="1"/>
              <a:t>Zulip</a:t>
            </a:r>
            <a:r>
              <a:rPr lang="en-AU" dirty="0"/>
              <a:t> chat terminology stream</a:t>
            </a:r>
          </a:p>
          <a:p>
            <a:pPr marL="0" indent="0">
              <a:buNone/>
            </a:pPr>
            <a:r>
              <a:rPr lang="en-AU" sz="2250" dirty="0">
                <a:hlinkClick r:id="rId2"/>
              </a:rPr>
              <a:t>https://chat.fhir.org/#narrow/stream/terminology</a:t>
            </a:r>
            <a:endParaRPr lang="en-AU" sz="2000" dirty="0"/>
          </a:p>
          <a:p>
            <a:pPr marL="0" indent="0">
              <a:buNone/>
            </a:pPr>
            <a:endParaRPr lang="en-AU" sz="1800" dirty="0"/>
          </a:p>
          <a:p>
            <a:pPr marL="0" indent="0">
              <a:buNone/>
            </a:pPr>
            <a:r>
              <a:rPr lang="en-AU" dirty="0"/>
              <a:t>Or ask me:</a:t>
            </a:r>
            <a:br>
              <a:rPr lang="en-AU" dirty="0"/>
            </a:br>
            <a:r>
              <a:rPr lang="en-AU" dirty="0"/>
              <a:t>Rob Hausam</a:t>
            </a:r>
          </a:p>
          <a:p>
            <a:pPr marL="0" indent="0">
              <a:buNone/>
            </a:pPr>
            <a:r>
              <a:rPr lang="en-AU" dirty="0">
                <a:hlinkClick r:id="rId3"/>
              </a:rPr>
              <a:t>rob@hausamconsulting.com</a:t>
            </a:r>
            <a:endParaRPr lang="en-AU" dirty="0"/>
          </a:p>
          <a:p>
            <a:pPr marL="0" indent="0">
              <a:buNone/>
            </a:pPr>
            <a:endParaRPr lang="en-AU" dirty="0"/>
          </a:p>
        </p:txBody>
      </p:sp>
      <p:sp>
        <p:nvSpPr>
          <p:cNvPr id="4" name="Slide Number Placeholder 3"/>
          <p:cNvSpPr>
            <a:spLocks noGrp="1"/>
          </p:cNvSpPr>
          <p:nvPr>
            <p:ph type="sldNum" sz="quarter" idx="11"/>
          </p:nvPr>
        </p:nvSpPr>
        <p:spPr/>
        <p:txBody>
          <a:bodyPr/>
          <a:lstStyle/>
          <a:p>
            <a:fld id="{5CC3E5C4-3E2B-40F1-9F2B-C46CEB0C88DF}" type="slidenum">
              <a:rPr lang="en-CA" smtClean="0"/>
              <a:pPr/>
              <a:t>62</a:t>
            </a:fld>
            <a:endParaRPr lang="en-CA"/>
          </a:p>
        </p:txBody>
      </p:sp>
    </p:spTree>
    <p:extLst>
      <p:ext uri="{BB962C8B-B14F-4D97-AF65-F5344CB8AC3E}">
        <p14:creationId xmlns:p14="http://schemas.microsoft.com/office/powerpoint/2010/main" val="3117335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3 – </a:t>
            </a:r>
            <a:r>
              <a:rPr lang="en-US" b="1" dirty="0"/>
              <a:t>Advanced Topics (potential)</a:t>
            </a:r>
            <a:endParaRPr lang="en-US" b="1" dirty="0">
              <a:cs typeface="Arial" panose="020B0604020202020204" pitchFamily="34" charset="0"/>
            </a:endParaRPr>
          </a:p>
          <a:p>
            <a:pPr algn="l">
              <a:buFont typeface="Arial" panose="020B0604020202020204" pitchFamily="34" charset="0"/>
              <a:buChar char="•"/>
            </a:pPr>
            <a:r>
              <a:rPr lang="en-US" sz="1600" b="0" i="0" dirty="0">
                <a:solidFill>
                  <a:srgbClr val="222230"/>
                </a:solidFill>
                <a:effectLst/>
                <a:latin typeface="Inter"/>
              </a:rPr>
              <a:t>Further exploration of primary FHIR terminology service operations ($expand, $lookup, $validate-code, $subsumes, $translate)</a:t>
            </a:r>
          </a:p>
          <a:p>
            <a:pPr algn="l">
              <a:buFont typeface="Arial" panose="020B0604020202020204" pitchFamily="34" charset="0"/>
              <a:buChar char="•"/>
            </a:pPr>
            <a:r>
              <a:rPr lang="en-US" sz="1600" b="0" i="0" dirty="0">
                <a:solidFill>
                  <a:srgbClr val="222230"/>
                </a:solidFill>
                <a:effectLst/>
                <a:latin typeface="Inter"/>
              </a:rPr>
              <a:t>Advanced terminology searching techniques</a:t>
            </a:r>
          </a:p>
          <a:p>
            <a:pPr algn="l">
              <a:buFont typeface="Arial" panose="020B0604020202020204" pitchFamily="34" charset="0"/>
              <a:buChar char="•"/>
            </a:pPr>
            <a:r>
              <a:rPr lang="en-US" sz="1600" b="0" i="0" dirty="0">
                <a:solidFill>
                  <a:srgbClr val="222230"/>
                </a:solidFill>
                <a:effectLst/>
                <a:latin typeface="Inter"/>
              </a:rPr>
              <a:t>FHIR implicit value sets (SNOMED CT and other)</a:t>
            </a:r>
          </a:p>
          <a:p>
            <a:pPr algn="l">
              <a:buFont typeface="Arial" panose="020B0604020202020204" pitchFamily="34" charset="0"/>
              <a:buChar char="•"/>
            </a:pPr>
            <a:r>
              <a:rPr lang="en-US" sz="1600" b="0" i="0" dirty="0">
                <a:solidFill>
                  <a:srgbClr val="222230"/>
                </a:solidFill>
                <a:effectLst/>
                <a:latin typeface="Inter"/>
              </a:rPr>
              <a:t>SNOMED CT Expression Constraint Language (ECL) in value set definitions</a:t>
            </a:r>
          </a:p>
          <a:p>
            <a:pPr algn="l">
              <a:buFont typeface="Arial" panose="020B0604020202020204" pitchFamily="34" charset="0"/>
              <a:buChar char="•"/>
            </a:pPr>
            <a:r>
              <a:rPr lang="en-US" sz="1600" b="0" i="0" dirty="0">
                <a:solidFill>
                  <a:srgbClr val="222230"/>
                </a:solidFill>
                <a:effectLst/>
                <a:latin typeface="Inter"/>
              </a:rPr>
              <a:t>Code system supplements</a:t>
            </a:r>
          </a:p>
          <a:p>
            <a:pPr algn="l">
              <a:buFont typeface="Arial" panose="020B0604020202020204" pitchFamily="34" charset="0"/>
              <a:buChar char="•"/>
            </a:pPr>
            <a:r>
              <a:rPr lang="en-US" sz="1600" b="0" i="0" dirty="0">
                <a:solidFill>
                  <a:srgbClr val="222230"/>
                </a:solidFill>
                <a:effectLst/>
                <a:latin typeface="Inter"/>
              </a:rPr>
              <a:t>Using terminology content in THO (terminology.hl7.org)</a:t>
            </a:r>
          </a:p>
          <a:p>
            <a:pPr algn="l">
              <a:buFont typeface="Arial" panose="020B0604020202020204" pitchFamily="34" charset="0"/>
              <a:buChar char="•"/>
            </a:pPr>
            <a:r>
              <a:rPr lang="en-US" sz="1600" b="0" i="0" dirty="0">
                <a:solidFill>
                  <a:srgbClr val="222230"/>
                </a:solidFill>
                <a:effectLst/>
                <a:latin typeface="Inter"/>
              </a:rPr>
              <a:t>Submitting and managing a UTG proposal</a:t>
            </a:r>
          </a:p>
          <a:p>
            <a:pPr algn="l">
              <a:buFont typeface="Arial" panose="020B0604020202020204" pitchFamily="34" charset="0"/>
              <a:buChar char="•"/>
            </a:pPr>
            <a:r>
              <a:rPr lang="en-US" sz="1600" b="0" i="0" dirty="0">
                <a:solidFill>
                  <a:srgbClr val="222230"/>
                </a:solidFill>
                <a:effectLst/>
                <a:latin typeface="Inter"/>
              </a:rPr>
              <a:t>Requesting new external (non-HL7) terminology content </a:t>
            </a:r>
          </a:p>
          <a:p>
            <a:endParaRPr lang="en-US" sz="2000" dirty="0">
              <a:cs typeface="Arial" panose="020B0604020202020204" pitchFamily="34" charset="0"/>
            </a:endParaRPr>
          </a:p>
          <a:p>
            <a:endParaRPr lang="en-US" dirty="0">
              <a:cs typeface="Arial" panose="020B0604020202020204" pitchFamily="34" charset="0"/>
            </a:endParaRPr>
          </a:p>
        </p:txBody>
      </p:sp>
      <p:sp>
        <p:nvSpPr>
          <p:cNvPr id="4" name="Slide Number Placeholder 3"/>
          <p:cNvSpPr>
            <a:spLocks noGrp="1"/>
          </p:cNvSpPr>
          <p:nvPr>
            <p:ph type="sldNum" sz="quarter" idx="11"/>
          </p:nvPr>
        </p:nvSpPr>
        <p:spPr/>
        <p:txBody>
          <a:bodyPr/>
          <a:lstStyle/>
          <a:p>
            <a:fld id="{5CC3E5C4-3E2B-40F1-9F2B-C46CEB0C88DF}" type="slidenum">
              <a:rPr lang="en-CA" smtClean="0"/>
              <a:pPr/>
              <a:t>7</a:t>
            </a:fld>
            <a:endParaRPr lang="en-CA"/>
          </a:p>
        </p:txBody>
      </p:sp>
    </p:spTree>
    <p:extLst>
      <p:ext uri="{BB962C8B-B14F-4D97-AF65-F5344CB8AC3E}">
        <p14:creationId xmlns:p14="http://schemas.microsoft.com/office/powerpoint/2010/main" val="289881101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BEEE1-D7ED-124F-8923-B912A60A7F7E}"/>
              </a:ext>
            </a:extLst>
          </p:cNvPr>
          <p:cNvSpPr>
            <a:spLocks noGrp="1"/>
          </p:cNvSpPr>
          <p:nvPr>
            <p:ph type="title"/>
          </p:nvPr>
        </p:nvSpPr>
        <p:spPr/>
        <p:txBody>
          <a:bodyPr/>
          <a:lstStyle/>
          <a:p>
            <a:r>
              <a:rPr lang="en-US" dirty="0">
                <a:cs typeface="Arial" panose="020B0604020202020204" pitchFamily="34" charset="0"/>
              </a:rPr>
              <a:t>Part 1 Topics</a:t>
            </a:r>
            <a:br>
              <a:rPr lang="en-US" dirty="0">
                <a:cs typeface="Arial" panose="020B0604020202020204" pitchFamily="34" charset="0"/>
              </a:rPr>
            </a:br>
            <a:r>
              <a:rPr lang="en-US" dirty="0">
                <a:cs typeface="Arial" panose="020B0604020202020204" pitchFamily="34" charset="0"/>
              </a:rPr>
              <a:t>Introduction and Fundamentals</a:t>
            </a:r>
            <a:endParaRPr lang="en-US" dirty="0"/>
          </a:p>
        </p:txBody>
      </p:sp>
      <p:sp>
        <p:nvSpPr>
          <p:cNvPr id="3" name="Text Placeholder 2">
            <a:extLst>
              <a:ext uri="{FF2B5EF4-FFF2-40B4-BE49-F238E27FC236}">
                <a16:creationId xmlns:a16="http://schemas.microsoft.com/office/drawing/2014/main" id="{608D0629-7A15-894A-908B-F56D287CEB4B}"/>
              </a:ext>
            </a:extLst>
          </p:cNvPr>
          <p:cNvSpPr>
            <a:spLocks noGrp="1"/>
          </p:cNvSpPr>
          <p:nvPr>
            <p:ph type="body" sz="quarter" idx="13"/>
          </p:nvPr>
        </p:nvSpPr>
        <p:spPr/>
        <p:txBody>
          <a:bodyPr/>
          <a:lstStyle/>
          <a:p>
            <a:r>
              <a:rPr kumimoji="1" lang="en-US" altLang="zh-CN" dirty="0"/>
              <a:t>Where to Find Terminology in FHIR</a:t>
            </a:r>
          </a:p>
          <a:p>
            <a:r>
              <a:rPr kumimoji="1" lang="en-US" altLang="zh-CN" dirty="0"/>
              <a:t>Terminology Basics</a:t>
            </a:r>
          </a:p>
          <a:p>
            <a:r>
              <a:rPr kumimoji="1" lang="en-US" altLang="zh-CN" dirty="0"/>
              <a:t>Coded Data Types</a:t>
            </a:r>
          </a:p>
          <a:p>
            <a:r>
              <a:rPr kumimoji="1" lang="en-US" altLang="zh-CN" dirty="0"/>
              <a:t>Terminology Resources</a:t>
            </a:r>
          </a:p>
          <a:p>
            <a:r>
              <a:rPr kumimoji="1" lang="en-US" altLang="zh-CN" dirty="0"/>
              <a:t>Terminology Documentation</a:t>
            </a:r>
          </a:p>
        </p:txBody>
      </p:sp>
      <p:sp>
        <p:nvSpPr>
          <p:cNvPr id="4" name="Footer Placeholder 3">
            <a:extLst>
              <a:ext uri="{FF2B5EF4-FFF2-40B4-BE49-F238E27FC236}">
                <a16:creationId xmlns:a16="http://schemas.microsoft.com/office/drawing/2014/main" id="{4742328E-7C1B-EA45-A454-EFE1B2E31CAC}"/>
              </a:ext>
            </a:extLst>
          </p:cNvPr>
          <p:cNvSpPr>
            <a:spLocks noGrp="1"/>
          </p:cNvSpPr>
          <p:nvPr>
            <p:ph type="ftr" sz="quarter" idx="10"/>
          </p:nvPr>
        </p:nvSpPr>
        <p:spPr/>
        <p:txBody>
          <a:bodyPr/>
          <a:lstStyle/>
          <a:p>
            <a:r>
              <a:rPr lang="en-US" b="1"/>
              <a:t>© 2019 Health Level Seven ® International. Licensed under Creative Commons Attribution 4.0 International</a:t>
            </a:r>
          </a:p>
          <a:p>
            <a:r>
              <a:rPr lang="en-US" b="1"/>
              <a:t>HL7, Health Level Seven, FHIR and the FHIR flame logo are registered trademarks of Health Level Seven International. Reg. U.S. TM Office.</a:t>
            </a:r>
            <a:endParaRPr lang="en-US" b="1" dirty="0"/>
          </a:p>
        </p:txBody>
      </p:sp>
      <p:sp>
        <p:nvSpPr>
          <p:cNvPr id="5" name="Slide Number Placeholder 4">
            <a:extLst>
              <a:ext uri="{FF2B5EF4-FFF2-40B4-BE49-F238E27FC236}">
                <a16:creationId xmlns:a16="http://schemas.microsoft.com/office/drawing/2014/main" id="{EAC0A8DD-1AB8-7C45-97B1-AC96681E3AE1}"/>
              </a:ext>
            </a:extLst>
          </p:cNvPr>
          <p:cNvSpPr>
            <a:spLocks noGrp="1"/>
          </p:cNvSpPr>
          <p:nvPr>
            <p:ph type="sldNum" sz="quarter" idx="11"/>
          </p:nvPr>
        </p:nvSpPr>
        <p:spPr/>
        <p:txBody>
          <a:bodyPr/>
          <a:lstStyle/>
          <a:p>
            <a:fld id="{6CACE926-AEF5-4BFE-8BD7-24414108CB7B}" type="slidenum">
              <a:rPr lang="en-US" altLang="en-US" smtClean="0"/>
              <a:pPr/>
              <a:t>8</a:t>
            </a:fld>
            <a:endParaRPr lang="en-US" altLang="en-US" dirty="0"/>
          </a:p>
        </p:txBody>
      </p:sp>
    </p:spTree>
    <p:extLst>
      <p:ext uri="{BB962C8B-B14F-4D97-AF65-F5344CB8AC3E}">
        <p14:creationId xmlns:p14="http://schemas.microsoft.com/office/powerpoint/2010/main" val="266613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where to find Terminology in FHIR</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9</a:t>
            </a:fld>
            <a:endParaRPr lang="en-CA" dirty="0"/>
          </a:p>
        </p:txBody>
      </p:sp>
    </p:spTree>
    <p:extLst>
      <p:ext uri="{BB962C8B-B14F-4D97-AF65-F5344CB8AC3E}">
        <p14:creationId xmlns:p14="http://schemas.microsoft.com/office/powerpoint/2010/main" val="2353105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L7 FHIR Template Education_Webinars 2019" id="{B28E51EB-B8EE-4E4F-A9DA-4571B2AB418A}" vid="{791F76BA-4D7E-8448-BAD3-99E869B32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18486</TotalTime>
  <Words>5923</Words>
  <Application>Microsoft Macintosh PowerPoint</Application>
  <PresentationFormat>On-screen Show (16:9)</PresentationFormat>
  <Paragraphs>798</Paragraphs>
  <Slides>62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62</vt:i4>
      </vt:variant>
    </vt:vector>
  </HeadingPairs>
  <TitlesOfParts>
    <vt:vector size="67" baseType="lpstr">
      <vt:lpstr>Arial</vt:lpstr>
      <vt:lpstr>Calibri</vt:lpstr>
      <vt:lpstr>Inter</vt:lpstr>
      <vt:lpstr>Wingdings</vt:lpstr>
      <vt:lpstr>Office Theme</vt:lpstr>
      <vt:lpstr>HL7® FHIR® Terminology</vt:lpstr>
      <vt:lpstr>This presentation</vt:lpstr>
      <vt:lpstr>This presentation</vt:lpstr>
      <vt:lpstr>Who am I?</vt:lpstr>
      <vt:lpstr>Tutorial Learning Objectives</vt:lpstr>
      <vt:lpstr>Tutorial Learning Objectives</vt:lpstr>
      <vt:lpstr>Tutorial Learning Objectives</vt:lpstr>
      <vt:lpstr>Part 1 Topics Introduction and Fundamentals</vt:lpstr>
      <vt:lpstr>where to find Terminology in FHIR</vt:lpstr>
      <vt:lpstr>Terminology Module 1/2</vt:lpstr>
      <vt:lpstr>Terminology Module 2/2</vt:lpstr>
      <vt:lpstr>Terminologies link</vt:lpstr>
      <vt:lpstr>PowerPoint Presentation</vt:lpstr>
      <vt:lpstr>FHIR Zulip Chat -  Terminology stream</vt:lpstr>
      <vt:lpstr>terminology Basics</vt:lpstr>
      <vt:lpstr>Terminology basics 1/6</vt:lpstr>
      <vt:lpstr>Terminology basics 2/6</vt:lpstr>
      <vt:lpstr>Terminology basics 3/6</vt:lpstr>
      <vt:lpstr>Terminology basics 4/6</vt:lpstr>
      <vt:lpstr>Terminology basics 5/6</vt:lpstr>
      <vt:lpstr>Terminology basics 6/6</vt:lpstr>
      <vt:lpstr>CODED Data types</vt:lpstr>
      <vt:lpstr>Coded data types 1/4</vt:lpstr>
      <vt:lpstr>Coded data types 2/4</vt:lpstr>
      <vt:lpstr>Coded data types 3/4</vt:lpstr>
      <vt:lpstr>Coded data types 4/4</vt:lpstr>
      <vt:lpstr>Terminology Resources</vt:lpstr>
      <vt:lpstr>Terminology Resources 1/8</vt:lpstr>
      <vt:lpstr>Terminology Resources 2/8</vt:lpstr>
      <vt:lpstr>Terminology Resources 3/8</vt:lpstr>
      <vt:lpstr>Terminology Resources 4/8</vt:lpstr>
      <vt:lpstr>Terminology Resources 5/8</vt:lpstr>
      <vt:lpstr>Terminology Resources 6/8</vt:lpstr>
      <vt:lpstr>Terminology Resources 7/8</vt:lpstr>
      <vt:lpstr>Terminology Resources 8/8</vt:lpstr>
      <vt:lpstr>Terminology Operations</vt:lpstr>
      <vt:lpstr>Terminology operations 1/9</vt:lpstr>
      <vt:lpstr>Terminology operations 2/9</vt:lpstr>
      <vt:lpstr>Terminology operations 3/9</vt:lpstr>
      <vt:lpstr>Terminology operations 4/9</vt:lpstr>
      <vt:lpstr>Terminology operations 5/9</vt:lpstr>
      <vt:lpstr>Terminology operations 6/9</vt:lpstr>
      <vt:lpstr>Terminology operations 7/9</vt:lpstr>
      <vt:lpstr>Terminology operations 8/9</vt:lpstr>
      <vt:lpstr>Terminology operations 9/9</vt:lpstr>
      <vt:lpstr>Terminology Documentation</vt:lpstr>
      <vt:lpstr>Terminology documentation 1/8</vt:lpstr>
      <vt:lpstr>Terminology documentation 2/8</vt:lpstr>
      <vt:lpstr>Terminology documentation 3/8</vt:lpstr>
      <vt:lpstr>Terminology documentation 4/8</vt:lpstr>
      <vt:lpstr>Terminology documentation 5/8</vt:lpstr>
      <vt:lpstr>Terminology documentation 6/8</vt:lpstr>
      <vt:lpstr>Terminology documentation 7/8</vt:lpstr>
      <vt:lpstr>Terminology documentation 8/8</vt:lpstr>
      <vt:lpstr>The FHIR Terminology Service</vt:lpstr>
      <vt:lpstr>The FHIR Terminology Service 1/3</vt:lpstr>
      <vt:lpstr>The FHIR Terminology Service 2/3</vt:lpstr>
      <vt:lpstr>The FHIR Terminology Service 3/3</vt:lpstr>
      <vt:lpstr>Additional TOPICS</vt:lpstr>
      <vt:lpstr>Additional topics</vt:lpstr>
      <vt:lpstr>Additional topics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HEADLINE  GOES HERE</dc:title>
  <dc:creator>Robert Hausam</dc:creator>
  <cp:lastModifiedBy>Robert Hausam</cp:lastModifiedBy>
  <cp:revision>240</cp:revision>
  <dcterms:created xsi:type="dcterms:W3CDTF">2019-05-01T16:23:47Z</dcterms:created>
  <dcterms:modified xsi:type="dcterms:W3CDTF">2023-04-26T12:13:32Z</dcterms:modified>
</cp:coreProperties>
</file>